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5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B6B38-0366-4ACC-B675-F1356E088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9B13C-D568-4DD6-8A82-173AD1705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4E41C-9956-4513-BE9D-0F7E619C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FD73C-EE73-4E46-9B0E-C369BC63D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70972-7CB4-4C2D-A476-5CCF1F4B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8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9C7E-7B90-4DAD-865E-8CE3C3996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BFC3B-439C-472C-8805-8620A0812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buFont typeface="Abadi" panose="020B0604020104020204" pitchFamily="34" charset="0"/>
              <a:buChar char="–"/>
              <a:defRPr/>
            </a:lvl3pPr>
            <a:lvl4pPr>
              <a:buClr>
                <a:schemeClr val="accent2"/>
              </a:buClr>
              <a:buFont typeface="Wingdings" panose="05000000000000000000" pitchFamily="2" charset="2"/>
              <a:buChar char="§"/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2D062-F43B-4689-A0B0-9256D0071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9D498-CFCF-405C-BFC7-C6FC022F4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4DD95-2F53-432C-8B16-A603CCC9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5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A7186-E9DF-435B-A56B-7ECFA431D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1392D-ED20-490C-84D5-AA9E98A9E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7A5B4-D017-4952-A8CD-C1C471AF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107F-09B9-4666-8E0D-89587870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B0ADC-078E-43F1-B3B4-50B5DF71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4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46C14-3FCC-4DC9-97DD-E8B82A99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64A47-F873-4868-A922-951D4D3D0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F7F12-9040-49A4-9438-150D150DD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C1BE1-4EBB-4407-8072-3D3A3C0F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65056-57BB-40B3-91A2-9A4AC3C50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AC3E5-8E23-49AD-AD15-52A9C22B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4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1DFA-2B98-4E6C-AABE-24A77F539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53285-6437-4575-84B0-AB8B1BED0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B2493-C3FF-4001-A657-6DEAD1748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1FE7C-2719-4D9B-80B9-87398E233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E67AF-0E74-449E-8DA0-5B2474466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00AA10-D37A-4C45-96F7-7A52921B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84408D-8FAA-43D5-A978-1AB715CF3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F8D422-6196-4CF5-B623-B7CF8B10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6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28B33-5843-4510-A660-D64F709CD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0C3CC6-A903-41A9-85C3-ECCDCFF92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9D7E8-4BC1-4513-BA3D-983D2AA8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E7534-A9D2-4374-A753-7A15E361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7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20C85-59AD-40BE-8927-8DCE3B75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C73266-48F3-460B-9C05-2631261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578B7-4FF4-49EA-A534-DADE8A1C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0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FAD2-7184-4849-AE43-A28EF8779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061F-0D0A-42DD-BDEA-2765CB77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9FF164-04CB-427B-A81F-AE1EE5CC9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9AD29-3965-458D-8955-BF2218DCF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DE599-D396-43F7-BFBE-61725838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A400F-5A31-46C3-ABC6-84AB7471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CD9B7-C0F2-47B8-B4EB-837E974D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F6A716-5E73-4376-B089-0BE90E483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99E4E-16B3-44FC-B813-732307B68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F957D-AF99-42B0-8E42-7B8E0CC6D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365B3-379F-4820-BC52-8431F4B4F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F5FFF-6FCA-4E1D-9F3D-4E1C48FE9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2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tif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E74956-95FA-4BB8-8162-9537F3C3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92065-1363-427C-8495-01FFA16CE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B93A3-D882-44F9-804A-39105A28D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6C507-08FA-4FBB-8006-F83BBC632B75}" type="datetimeFigureOut">
              <a:rPr lang="en-US" smtClean="0"/>
              <a:t>3/1/23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A3729-93C3-49C9-BCEA-11B685558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2D652-18D0-4243-94CB-27E19233F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10E2-4073-4AB6-B821-8A510121B95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48941E-569A-4F3F-AAB2-D3980E1FA8FC}"/>
              </a:ext>
            </a:extLst>
          </p:cNvPr>
          <p:cNvSpPr/>
          <p:nvPr userDrawn="1"/>
        </p:nvSpPr>
        <p:spPr>
          <a:xfrm>
            <a:off x="0" y="0"/>
            <a:ext cx="12192000" cy="185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Logo, company name&#10;&#10;Description automatically generated">
            <a:extLst>
              <a:ext uri="{FF2B5EF4-FFF2-40B4-BE49-F238E27FC236}">
                <a16:creationId xmlns:a16="http://schemas.microsoft.com/office/drawing/2014/main" id="{F1AD7D0C-FB3E-445B-B553-22B14A8D343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39500" y="5871852"/>
            <a:ext cx="737650" cy="6638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BA2C4FA-70D4-4BB4-B0AA-7F68F8CF3ABD}"/>
              </a:ext>
            </a:extLst>
          </p:cNvPr>
          <p:cNvSpPr/>
          <p:nvPr userDrawn="1"/>
        </p:nvSpPr>
        <p:spPr>
          <a:xfrm>
            <a:off x="0" y="6669219"/>
            <a:ext cx="12192000" cy="185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3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alibri" panose="020F050202020403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18FDA-DB78-4549-B574-82127BC69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68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/>
              <a:t>American </a:t>
            </a:r>
            <a:r>
              <a:rPr lang="en-US" sz="4900" dirty="0" err="1"/>
              <a:t>Phytopathological</a:t>
            </a:r>
            <a:r>
              <a:rPr lang="en-US" sz="4900" dirty="0"/>
              <a:t> Society</a:t>
            </a:r>
            <a:br>
              <a:rPr lang="en-US" sz="4900" dirty="0"/>
            </a:br>
            <a:r>
              <a:rPr lang="en-US" sz="4900" dirty="0"/>
              <a:t>Pacific Division Meeting</a:t>
            </a:r>
            <a:br>
              <a:rPr lang="en-US" sz="4900" dirty="0"/>
            </a:br>
            <a:r>
              <a:rPr lang="en-US" sz="4900" dirty="0"/>
              <a:t>Tucson, AZ 2023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17014-4369-43B7-B4AE-AA0190D2A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545" y="4079801"/>
            <a:ext cx="10515600" cy="2427287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+mj-lt"/>
                <a:ea typeface="Times New Roman" panose="02020603050405020304" pitchFamily="18" charset="0"/>
              </a:rPr>
              <a:t>March 14th </a:t>
            </a: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9am Busses depart from Tucson Marriott University Park (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+mj-lt"/>
                <a:cs typeface="Times New Roman" panose="02020603050405020304" pitchFamily="18" charset="0"/>
              </a:rPr>
              <a:t>880 E 2nd St, Tucson, AZ 85719)</a:t>
            </a:r>
            <a:endParaRPr lang="en-US" sz="18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10am arrive at Biosphere2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12pm lunch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1pm depart for afternoon tour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1:30pm Tour of the Pistachio Nursery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3:30pm busses arrive back at Tucson Marriott University Park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5pm Mixer at Gentle Ben’s Brewing </a:t>
            </a:r>
            <a:r>
              <a:rPr lang="en-US" sz="1800" i="1" dirty="0">
                <a:effectLst/>
                <a:latin typeface="+mj-lt"/>
                <a:ea typeface="Times New Roman" panose="02020603050405020304" pitchFamily="18" charset="0"/>
              </a:rPr>
              <a:t>outdoor side patio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6pm Careers 101: “Network Like a Natural”</a:t>
            </a:r>
            <a:r>
              <a:rPr lang="en-US" sz="18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Tucson Marriott University </a:t>
            </a:r>
            <a:r>
              <a:rPr lang="en-US" sz="1800" dirty="0">
                <a:latin typeface="+mj-lt"/>
                <a:ea typeface="Times New Roman" panose="02020603050405020304" pitchFamily="18" charset="0"/>
              </a:rPr>
              <a:t>Park </a:t>
            </a:r>
            <a:r>
              <a:rPr lang="en-US" sz="1800" i="1" dirty="0">
                <a:effectLst/>
                <a:latin typeface="+mj-lt"/>
                <a:ea typeface="Times New Roman" panose="02020603050405020304" pitchFamily="18" charset="0"/>
              </a:rPr>
              <a:t>Ventana Room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21AB53-C786-409B-2720-0B95AFC33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75" y="2057034"/>
            <a:ext cx="1456340" cy="215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993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18FDA-DB78-4549-B574-82127BC69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68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/>
              <a:t>American </a:t>
            </a:r>
            <a:r>
              <a:rPr lang="en-US" sz="4900" dirty="0" err="1"/>
              <a:t>Phytopathological</a:t>
            </a:r>
            <a:r>
              <a:rPr lang="en-US" sz="4900" dirty="0"/>
              <a:t> Society</a:t>
            </a:r>
            <a:br>
              <a:rPr lang="en-US" sz="4900" dirty="0"/>
            </a:br>
            <a:r>
              <a:rPr lang="en-US" sz="4900" dirty="0"/>
              <a:t>Pacific Division Meeting</a:t>
            </a:r>
            <a:br>
              <a:rPr lang="en-US" sz="4900" dirty="0"/>
            </a:br>
            <a:r>
              <a:rPr lang="en-US" sz="4900" dirty="0"/>
              <a:t>Tucson, AZ 2023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17014-4369-43B7-B4AE-AA0190D2A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88187"/>
            <a:ext cx="10515600" cy="1042276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+mj-lt"/>
                <a:ea typeface="Times New Roman" panose="02020603050405020304" pitchFamily="18" charset="0"/>
              </a:rPr>
              <a:t>March 15</a:t>
            </a:r>
            <a:r>
              <a:rPr lang="en-US" sz="1800" b="1" u="sng" baseline="30000" dirty="0">
                <a:effectLst/>
                <a:latin typeface="+mj-lt"/>
                <a:ea typeface="Times New Roman" panose="02020603050405020304" pitchFamily="18" charset="0"/>
              </a:rPr>
              <a:t>th</a:t>
            </a:r>
            <a:r>
              <a:rPr lang="en-US" sz="1800" b="1" baseline="300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University of Arizona Student Union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Kachina Lounge 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rd</a:t>
            </a:r>
            <a:r>
              <a:rPr lang="en-US" sz="18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floor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8am Registration//continental breakfast//coffee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8:30am Welcome and opening remarks from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Dr.Walcott</a:t>
            </a:r>
            <a:r>
              <a:rPr lang="en-US" sz="1800" dirty="0">
                <a:latin typeface="+mj-lt"/>
                <a:ea typeface="Times New Roman" panose="02020603050405020304" pitchFamily="18" charset="0"/>
              </a:rPr>
              <a:t>, APS President</a:t>
            </a: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EF8560-A642-67F2-325A-195BAE31E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682" y="2511972"/>
            <a:ext cx="1456340" cy="215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7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06810-34CD-AA63-EF44-32F73804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Symposium:</a:t>
            </a:r>
            <a:r>
              <a:rPr lang="en-US" sz="4400" dirty="0">
                <a:effectLst/>
                <a:latin typeface="+mj-lt"/>
                <a:ea typeface="Times New Roman" panose="02020603050405020304" pitchFamily="18" charset="0"/>
              </a:rPr>
              <a:t> Abiotic impacts on biotic agriculture challenges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74FF92-F9F2-D561-14DA-922A650B4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815188"/>
              </p:ext>
            </p:extLst>
          </p:nvPr>
        </p:nvGraphicFramePr>
        <p:xfrm>
          <a:off x="912319" y="1894183"/>
          <a:ext cx="10515600" cy="2351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129">
                  <a:extLst>
                    <a:ext uri="{9D8B030D-6E8A-4147-A177-3AD203B41FA5}">
                      <a16:colId xmlns:a16="http://schemas.microsoft.com/office/drawing/2014/main" val="69512082"/>
                    </a:ext>
                  </a:extLst>
                </a:gridCol>
                <a:gridCol w="645129">
                  <a:extLst>
                    <a:ext uri="{9D8B030D-6E8A-4147-A177-3AD203B41FA5}">
                      <a16:colId xmlns:a16="http://schemas.microsoft.com/office/drawing/2014/main" val="2600701323"/>
                    </a:ext>
                  </a:extLst>
                </a:gridCol>
                <a:gridCol w="1611389">
                  <a:extLst>
                    <a:ext uri="{9D8B030D-6E8A-4147-A177-3AD203B41FA5}">
                      <a16:colId xmlns:a16="http://schemas.microsoft.com/office/drawing/2014/main" val="4066713660"/>
                    </a:ext>
                  </a:extLst>
                </a:gridCol>
                <a:gridCol w="2403463">
                  <a:extLst>
                    <a:ext uri="{9D8B030D-6E8A-4147-A177-3AD203B41FA5}">
                      <a16:colId xmlns:a16="http://schemas.microsoft.com/office/drawing/2014/main" val="3408969897"/>
                    </a:ext>
                  </a:extLst>
                </a:gridCol>
                <a:gridCol w="5210490">
                  <a:extLst>
                    <a:ext uri="{9D8B030D-6E8A-4147-A177-3AD203B41FA5}">
                      <a16:colId xmlns:a16="http://schemas.microsoft.com/office/drawing/2014/main" val="1018667058"/>
                    </a:ext>
                  </a:extLst>
                </a:gridCol>
              </a:tblGrid>
              <a:tr h="306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Order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Institution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Talk title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756915"/>
                  </a:ext>
                </a:extLst>
              </a:tr>
              <a:tr h="6178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9:00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Cassandra Swett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Plant Pathology Department, University of California, Davis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How water scarcity adaptations impact crop interactions with pathogenic and beneficial soil-borne microbes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5299384"/>
                  </a:ext>
                </a:extLst>
              </a:tr>
              <a:tr h="6178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9:30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Jane Stewart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Colorado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Characterizing host-pathogen interactions in canker fungi </a:t>
                      </a:r>
                      <a:r>
                        <a:rPr lang="en-US" sz="1200" dirty="0" err="1">
                          <a:effectLst/>
                        </a:rPr>
                        <a:t>pathosystems</a:t>
                      </a:r>
                      <a:r>
                        <a:rPr lang="en-US" sz="1200" dirty="0">
                          <a:effectLst/>
                        </a:rPr>
                        <a:t> under stress conditions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70552"/>
                  </a:ext>
                </a:extLst>
              </a:tr>
              <a:tr h="8095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10:00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Kelly Thorp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USDA-ARS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Modern technologies for improved irrigation management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262399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870597C-C28B-F911-0802-A6B77FE86FDA}"/>
              </a:ext>
            </a:extLst>
          </p:cNvPr>
          <p:cNvSpPr txBox="1"/>
          <p:nvPr/>
        </p:nvSpPr>
        <p:spPr>
          <a:xfrm>
            <a:off x="1019503" y="2269075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+mj-lt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10:30 Coffee break//Poster mingle </a:t>
            </a:r>
          </a:p>
        </p:txBody>
      </p:sp>
    </p:spTree>
    <p:extLst>
      <p:ext uri="{BB962C8B-B14F-4D97-AF65-F5344CB8AC3E}">
        <p14:creationId xmlns:p14="http://schemas.microsoft.com/office/powerpoint/2010/main" val="389949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FF9924-F0DA-ED02-D5B0-76D8DC969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303354"/>
              </p:ext>
            </p:extLst>
          </p:nvPr>
        </p:nvGraphicFramePr>
        <p:xfrm>
          <a:off x="838200" y="1631791"/>
          <a:ext cx="10612437" cy="3594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7081">
                  <a:extLst>
                    <a:ext uri="{9D8B030D-6E8A-4147-A177-3AD203B41FA5}">
                      <a16:colId xmlns:a16="http://schemas.microsoft.com/office/drawing/2014/main" val="3238595874"/>
                    </a:ext>
                  </a:extLst>
                </a:gridCol>
                <a:gridCol w="641884">
                  <a:extLst>
                    <a:ext uri="{9D8B030D-6E8A-4147-A177-3AD203B41FA5}">
                      <a16:colId xmlns:a16="http://schemas.microsoft.com/office/drawing/2014/main" val="2416686670"/>
                    </a:ext>
                  </a:extLst>
                </a:gridCol>
                <a:gridCol w="1628229">
                  <a:extLst>
                    <a:ext uri="{9D8B030D-6E8A-4147-A177-3AD203B41FA5}">
                      <a16:colId xmlns:a16="http://schemas.microsoft.com/office/drawing/2014/main" val="1880323541"/>
                    </a:ext>
                  </a:extLst>
                </a:gridCol>
                <a:gridCol w="2474909">
                  <a:extLst>
                    <a:ext uri="{9D8B030D-6E8A-4147-A177-3AD203B41FA5}">
                      <a16:colId xmlns:a16="http://schemas.microsoft.com/office/drawing/2014/main" val="2107132502"/>
                    </a:ext>
                  </a:extLst>
                </a:gridCol>
                <a:gridCol w="5210334">
                  <a:extLst>
                    <a:ext uri="{9D8B030D-6E8A-4147-A177-3AD203B41FA5}">
                      <a16:colId xmlns:a16="http://schemas.microsoft.com/office/drawing/2014/main" val="1601071472"/>
                    </a:ext>
                  </a:extLst>
                </a:gridCol>
              </a:tblGrid>
              <a:tr h="3293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Institution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Talk title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6142879"/>
                  </a:ext>
                </a:extLst>
              </a:tr>
              <a:tr h="63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Nicole Lukasko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Michigan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Comparison of mrr1 genotypes and fungicide resistance phenotypes in Botrytis cinerea Group 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9046751"/>
                  </a:ext>
                </a:extLst>
              </a:tr>
              <a:tr h="8937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Tawanda Maguvu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California - Davis, CA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Comprehensive phylogenomic and comparative genomic analysis of Pseudomonas syringae associated with almond in California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0073256"/>
                  </a:ext>
                </a:extLst>
              </a:tr>
              <a:tr h="4095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Briana Richardson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Oregon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Downy mildew of hop: perennation and autumnal control measures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9754190"/>
                  </a:ext>
                </a:extLst>
              </a:tr>
              <a:tr h="595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Kasia </a:t>
                      </a:r>
                      <a:r>
                        <a:rPr lang="en-US" sz="1200" dirty="0" err="1">
                          <a:effectLst/>
                        </a:rPr>
                        <a:t>Duellman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Idaho - Idaho Falls Research &amp; Extension Center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Fludioxonil resistance in isolates of Fusarium </a:t>
                      </a:r>
                      <a:r>
                        <a:rPr lang="en-US" sz="1200" dirty="0" err="1">
                          <a:effectLst/>
                        </a:rPr>
                        <a:t>sambucinum</a:t>
                      </a:r>
                      <a:r>
                        <a:rPr lang="en-US" sz="1200" dirty="0">
                          <a:effectLst/>
                        </a:rPr>
                        <a:t> collected from tubers with symptoms of Fusarium dry rot in the Pacific Northwest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0777269"/>
                  </a:ext>
                </a:extLst>
              </a:tr>
              <a:tr h="6999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Jose Ramon Urbez-Torres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Summerland Research and Development Centre - Agriculture and Agri-Food Canada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Grapevine trunk diseases control in British Columbia by implementation of cultural practices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223174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F62956-DC81-AE0B-550D-B79CFF8AD65C}"/>
              </a:ext>
            </a:extLst>
          </p:cNvPr>
          <p:cNvSpPr txBox="1"/>
          <p:nvPr/>
        </p:nvSpPr>
        <p:spPr>
          <a:xfrm>
            <a:off x="838200" y="5443421"/>
            <a:ext cx="82958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12pm Boxed Lunch // Business meeting Location: 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The Kachina Lounge</a:t>
            </a: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02E1-618F-1FC4-4E2A-AD258B719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Morning session</a:t>
            </a:r>
          </a:p>
        </p:txBody>
      </p:sp>
    </p:spTree>
    <p:extLst>
      <p:ext uri="{BB962C8B-B14F-4D97-AF65-F5344CB8AC3E}">
        <p14:creationId xmlns:p14="http://schemas.microsoft.com/office/powerpoint/2010/main" val="339748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3223-E446-6BE1-8E2E-56227E3C3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competition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3C5460D-96F9-7CAD-1801-4B68585C6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03561"/>
              </p:ext>
            </p:extLst>
          </p:nvPr>
        </p:nvGraphicFramePr>
        <p:xfrm>
          <a:off x="660401" y="1497244"/>
          <a:ext cx="10693399" cy="4487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645">
                  <a:extLst>
                    <a:ext uri="{9D8B030D-6E8A-4147-A177-3AD203B41FA5}">
                      <a16:colId xmlns:a16="http://schemas.microsoft.com/office/drawing/2014/main" val="1739141326"/>
                    </a:ext>
                  </a:extLst>
                </a:gridCol>
                <a:gridCol w="660313">
                  <a:extLst>
                    <a:ext uri="{9D8B030D-6E8A-4147-A177-3AD203B41FA5}">
                      <a16:colId xmlns:a16="http://schemas.microsoft.com/office/drawing/2014/main" val="572784320"/>
                    </a:ext>
                  </a:extLst>
                </a:gridCol>
                <a:gridCol w="1650782">
                  <a:extLst>
                    <a:ext uri="{9D8B030D-6E8A-4147-A177-3AD203B41FA5}">
                      <a16:colId xmlns:a16="http://schemas.microsoft.com/office/drawing/2014/main" val="2403256092"/>
                    </a:ext>
                  </a:extLst>
                </a:gridCol>
                <a:gridCol w="2509189">
                  <a:extLst>
                    <a:ext uri="{9D8B030D-6E8A-4147-A177-3AD203B41FA5}">
                      <a16:colId xmlns:a16="http://schemas.microsoft.com/office/drawing/2014/main" val="1376824247"/>
                    </a:ext>
                  </a:extLst>
                </a:gridCol>
                <a:gridCol w="5216470">
                  <a:extLst>
                    <a:ext uri="{9D8B030D-6E8A-4147-A177-3AD203B41FA5}">
                      <a16:colId xmlns:a16="http://schemas.microsoft.com/office/drawing/2014/main" val="1838227828"/>
                    </a:ext>
                  </a:extLst>
                </a:gridCol>
              </a:tblGrid>
              <a:tr h="298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Institution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Talk title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1314060728"/>
                  </a:ext>
                </a:extLst>
              </a:tr>
              <a:tr h="3846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Dakota Salyer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Arizona School of Plant Sciences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Area-wide dispersal of the aflatoxin biocontrol strain Aspergillus flavus AF36 in tree nut cropping systems in southern Arizona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2466123750"/>
                  </a:ext>
                </a:extLst>
              </a:tr>
              <a:tr h="9730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1:30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April Mahovlic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British Columbia Okanagan;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Summerland Research and Development Centre - Agriculture and Agri-Food Canada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Crop thinning does not improve fruit quality of Grapevine Leafroll-Associated Virus 3 infected ‘Merlot’ and ‘Cabernet Sauvignon’ in British Columbia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4148997771"/>
                  </a:ext>
                </a:extLst>
              </a:tr>
              <a:tr h="4150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Mary Steele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California Polytechnic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Effect of wheat cover crop on Macrophomina root rot and rhizosphere microbiome in strawberry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365466596"/>
                  </a:ext>
                </a:extLst>
              </a:tr>
              <a:tr h="4071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Ally Dalaya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University of Arizona School of Plant Sciences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Growth, survival, and competition between aflatoxigenic and biocontrol strains of Aspergillus flavus in soil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1453744904"/>
                  </a:ext>
                </a:extLst>
              </a:tr>
              <a:tr h="3998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Gabriel Sacher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Oregon State University - Botany Plant Pathology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Long-term management of Boxwood Blight by flutriafol and 4 other triazole fungicides following drench or foliar applications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266529910"/>
                  </a:ext>
                </a:extLst>
              </a:tr>
              <a:tr h="3998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Sallu Nepal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Arizona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Occurrence of Aspergillus flavus strain AF36 in commercial walnut orchards in California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1299554893"/>
                  </a:ext>
                </a:extLst>
              </a:tr>
              <a:tr h="3243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Colin Todd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University of California Riverside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Pathogens of concern in California grapevine nurseries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4045529491"/>
                  </a:ext>
                </a:extLst>
              </a:tr>
              <a:tr h="3947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Emily Braithwaite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Oregon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Understanding Pacific Northwest turfgrass plant-parasitic nematode communities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3739644754"/>
                  </a:ext>
                </a:extLst>
              </a:tr>
              <a:tr h="3542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Ada Fitz Axen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Colorado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 influence of fire on native microbial biological controls for Armillaria root disease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8" marR="60818" marT="0" marB="0" anchor="ctr"/>
                </a:tc>
                <a:extLst>
                  <a:ext uri="{0D108BD9-81ED-4DB2-BD59-A6C34878D82A}">
                    <a16:rowId xmlns:a16="http://schemas.microsoft.com/office/drawing/2014/main" val="4132730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19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3223-E446-6BE1-8E2E-56227E3C3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Afternoon session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D8D8EDB-AA0D-41E9-A638-04B5E8EC4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360440"/>
              </p:ext>
            </p:extLst>
          </p:nvPr>
        </p:nvGraphicFramePr>
        <p:xfrm>
          <a:off x="557047" y="2343864"/>
          <a:ext cx="11046373" cy="3004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19">
                  <a:extLst>
                    <a:ext uri="{9D8B030D-6E8A-4147-A177-3AD203B41FA5}">
                      <a16:colId xmlns:a16="http://schemas.microsoft.com/office/drawing/2014/main" val="2592560728"/>
                    </a:ext>
                  </a:extLst>
                </a:gridCol>
                <a:gridCol w="750320">
                  <a:extLst>
                    <a:ext uri="{9D8B030D-6E8A-4147-A177-3AD203B41FA5}">
                      <a16:colId xmlns:a16="http://schemas.microsoft.com/office/drawing/2014/main" val="2553891441"/>
                    </a:ext>
                  </a:extLst>
                </a:gridCol>
                <a:gridCol w="1637061">
                  <a:extLst>
                    <a:ext uri="{9D8B030D-6E8A-4147-A177-3AD203B41FA5}">
                      <a16:colId xmlns:a16="http://schemas.microsoft.com/office/drawing/2014/main" val="3333856612"/>
                    </a:ext>
                  </a:extLst>
                </a:gridCol>
                <a:gridCol w="2660224">
                  <a:extLst>
                    <a:ext uri="{9D8B030D-6E8A-4147-A177-3AD203B41FA5}">
                      <a16:colId xmlns:a16="http://schemas.microsoft.com/office/drawing/2014/main" val="3647062566"/>
                    </a:ext>
                  </a:extLst>
                </a:gridCol>
                <a:gridCol w="5320449">
                  <a:extLst>
                    <a:ext uri="{9D8B030D-6E8A-4147-A177-3AD203B41FA5}">
                      <a16:colId xmlns:a16="http://schemas.microsoft.com/office/drawing/2014/main" val="2139022906"/>
                    </a:ext>
                  </a:extLst>
                </a:gridCol>
              </a:tblGrid>
              <a:tr h="2999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Institution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Talk title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5288832"/>
                  </a:ext>
                </a:extLst>
              </a:tr>
              <a:tr h="4991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Kelly Liberator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AgBiome Inc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Introducing Howler and Theia fungicides for fruit, tree nut, and vegetable production.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9453427"/>
                  </a:ext>
                </a:extLst>
              </a:tr>
              <a:tr h="639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Todd Temple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USDA _ARS FSCRU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Molecular and culture-based detection of two pathogenic Psuedomonas strains of oat (Avena sativa) and likelihood of transmission from seeds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4366481"/>
                  </a:ext>
                </a:extLst>
              </a:tr>
              <a:tr h="639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Raphael Adegbola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School of Plant Sciences, The University of Arizona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29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Small RNA profiling to elucidate blue palo verde (Parkinsonia florida) defense responses to Palo verde broom emaravirus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7809874"/>
                  </a:ext>
                </a:extLst>
              </a:tr>
              <a:tr h="4265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4:30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Gary Chastagner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Washington State University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Sooty bark disease (</a:t>
                      </a:r>
                      <a:r>
                        <a:rPr lang="en-US" sz="1200" dirty="0" err="1">
                          <a:effectLst/>
                        </a:rPr>
                        <a:t>Cryptostroma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corticale</a:t>
                      </a:r>
                      <a:r>
                        <a:rPr lang="en-US" sz="1200" dirty="0">
                          <a:effectLst/>
                        </a:rPr>
                        <a:t>) has a broader potential host range and distribution in North America than previously known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0630771"/>
                  </a:ext>
                </a:extLst>
              </a:tr>
              <a:tr h="4991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4:45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Mana Ohkura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Oregon State University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 effect of host volatiles on spore germination of </a:t>
                      </a:r>
                      <a:r>
                        <a:rPr lang="en-US" sz="1200" dirty="0" err="1">
                          <a:effectLst/>
                        </a:rPr>
                        <a:t>Calonectria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pseudonaviculata</a:t>
                      </a:r>
                      <a:r>
                        <a:rPr lang="en-US" sz="1200" dirty="0">
                          <a:effectLst/>
                        </a:rPr>
                        <a:t>, the causal agent of boxwood blight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66763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1F5BCD3-B1FE-C818-C1B0-ECC8C4A8C3C1}"/>
              </a:ext>
            </a:extLst>
          </p:cNvPr>
          <p:cNvSpPr txBox="1"/>
          <p:nvPr/>
        </p:nvSpPr>
        <p:spPr>
          <a:xfrm>
            <a:off x="838200" y="183261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3:30pm afternoon break//Poster mingle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DDF695-8D3F-2DFA-6D5E-3F290CC9C562}"/>
              </a:ext>
            </a:extLst>
          </p:cNvPr>
          <p:cNvSpPr txBox="1"/>
          <p:nvPr/>
        </p:nvSpPr>
        <p:spPr>
          <a:xfrm>
            <a:off x="838200" y="5567609"/>
            <a:ext cx="7872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5:00pm Hosted happy hour</a:t>
            </a:r>
            <a:r>
              <a:rPr lang="en-US" dirty="0">
                <a:latin typeface="+mj-lt"/>
                <a:ea typeface="Times New Roman" panose="02020603050405020304" pitchFamily="18" charset="0"/>
              </a:rPr>
              <a:t> with 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appetizers//poster mingle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6pm Dinner banquet//awards//passing of the gavel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543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S">
      <a:dk1>
        <a:sysClr val="windowText" lastClr="000000"/>
      </a:dk1>
      <a:lt1>
        <a:sysClr val="window" lastClr="FFFFFF"/>
      </a:lt1>
      <a:dk2>
        <a:srgbClr val="006A4E"/>
      </a:dk2>
      <a:lt2>
        <a:srgbClr val="E3DED1"/>
      </a:lt2>
      <a:accent1>
        <a:srgbClr val="006A4E"/>
      </a:accent1>
      <a:accent2>
        <a:srgbClr val="B5BF00"/>
      </a:accent2>
      <a:accent3>
        <a:srgbClr val="005072"/>
      </a:accent3>
      <a:accent4>
        <a:srgbClr val="BA6906"/>
      </a:accent4>
      <a:accent5>
        <a:srgbClr val="1D72A5"/>
      </a:accent5>
      <a:accent6>
        <a:srgbClr val="C24927"/>
      </a:accent6>
      <a:hlink>
        <a:srgbClr val="006A4E"/>
      </a:hlink>
      <a:folHlink>
        <a:srgbClr val="BA690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783115E8FED14EA2AD51F83A69457D" ma:contentTypeVersion="3" ma:contentTypeDescription="Create a new document." ma:contentTypeScope="" ma:versionID="b7845cd0dc89aea8d6e19c4b32292d63">
  <xsd:schema xmlns:xsd="http://www.w3.org/2001/XMLSchema" xmlns:xs="http://www.w3.org/2001/XMLSchema" xmlns:p="http://schemas.microsoft.com/office/2006/metadata/properties" xmlns:ns1="http://schemas.microsoft.com/sharepoint/v3" xmlns:ns2="144285e9-57fe-4a2b-8f1c-4ac33d02194f" targetNamespace="http://schemas.microsoft.com/office/2006/metadata/properties" ma:root="true" ma:fieldsID="826cd374a943a9841ad22f34bb295434" ns1:_="" ns2:_="">
    <xsd:import namespace="http://schemas.microsoft.com/sharepoint/v3"/>
    <xsd:import namespace="144285e9-57fe-4a2b-8f1c-4ac33d02194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4285e9-57fe-4a2b-8f1c-4ac33d0219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630B67B-8F55-4C4B-B36D-E2E3661BED01}"/>
</file>

<file path=customXml/itemProps2.xml><?xml version="1.0" encoding="utf-8"?>
<ds:datastoreItem xmlns:ds="http://schemas.openxmlformats.org/officeDocument/2006/customXml" ds:itemID="{41616103-4788-4557-8CAA-6135589408CF}"/>
</file>

<file path=customXml/itemProps3.xml><?xml version="1.0" encoding="utf-8"?>
<ds:datastoreItem xmlns:ds="http://schemas.openxmlformats.org/officeDocument/2006/customXml" ds:itemID="{04AB6FF0-1D9E-42FC-90AA-AEEED24999D4}"/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745</Words>
  <Application>Microsoft Macintosh PowerPoint</Application>
  <PresentationFormat>Widescreen</PresentationFormat>
  <Paragraphs>174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Abadi</vt:lpstr>
      <vt:lpstr>Arial</vt:lpstr>
      <vt:lpstr>Calibri</vt:lpstr>
      <vt:lpstr>Century Gothic</vt:lpstr>
      <vt:lpstr>Times New Roman</vt:lpstr>
      <vt:lpstr>Wingdings</vt:lpstr>
      <vt:lpstr>Office Theme</vt:lpstr>
      <vt:lpstr>American Phytopathological Society Pacific Division Meeting Tucson, AZ 2023  </vt:lpstr>
      <vt:lpstr>American Phytopathological Society Pacific Division Meeting Tucson, AZ 2023 </vt:lpstr>
      <vt:lpstr>Symposium: Abiotic impacts on biotic agriculture challenges</vt:lpstr>
      <vt:lpstr>Morning session</vt:lpstr>
      <vt:lpstr>Student competition </vt:lpstr>
      <vt:lpstr>Afternoon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Schmitt</dc:creator>
  <cp:lastModifiedBy>Hagerty, Christina Heber</cp:lastModifiedBy>
  <cp:revision>8</cp:revision>
  <dcterms:created xsi:type="dcterms:W3CDTF">2021-02-03T17:29:39Z</dcterms:created>
  <dcterms:modified xsi:type="dcterms:W3CDTF">2023-03-01T19:57:39Z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0x01010023783115E8FED14EA2AD51F83A69457D</vt:lpwstr>
  </property>
</Properties>
</file>