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6858000" type="screen4x3"/>
  <p:notesSz cx="7010400" cy="92964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206">
          <p15:clr>
            <a:srgbClr val="A4A3A4"/>
          </p15:clr>
        </p15:guide>
        <p15:guide id="2" pos="5759">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hK/Ijnz7udgZZA4fGxWzl1Xti3J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6A930FB-E739-4E03-8035-A6160AC88D7F}">
  <a:tblStyle styleId="{06A930FB-E739-4E03-8035-A6160AC88D7F}" styleName="Table_0">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2E7E6"/>
          </a:solidFill>
        </a:fill>
      </a:tcStyle>
    </a:wholeTbl>
    <a:band1H>
      <a:tcTxStyle b="off" i="off"/>
      <a:tcStyle>
        <a:tcBdr/>
        <a:fill>
          <a:solidFill>
            <a:srgbClr val="E3CACA"/>
          </a:solidFill>
        </a:fill>
      </a:tcStyle>
    </a:band1H>
    <a:band2H>
      <a:tcTxStyle b="off" i="off"/>
      <a:tcStyle>
        <a:tcBdr/>
      </a:tcStyle>
    </a:band2H>
    <a:band1V>
      <a:tcTxStyle b="off" i="off"/>
      <a:tcStyle>
        <a:tcBdr/>
        <a:fill>
          <a:solidFill>
            <a:srgbClr val="E3CACA"/>
          </a:solidFill>
        </a:fill>
      </a:tcStyle>
    </a:band1V>
    <a:band2V>
      <a:tcTxStyle b="off" i="off"/>
      <a:tcStyle>
        <a:tcBdr/>
      </a:tcStyle>
    </a:band2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17" d="100"/>
          <a:sy n="117" d="100"/>
        </p:scale>
        <p:origin x="1928" y="168"/>
      </p:cViewPr>
      <p:guideLst>
        <p:guide orient="horz" pos="4206"/>
        <p:guide pos="575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microsoft.com/office/2016/11/relationships/changesInfo" Target="changesInfos/changesInfo1.xml"/><Relationship Id="rId21" Type="http://schemas.openxmlformats.org/officeDocument/2006/relationships/slide" Target="slides/slide17.xml"/><Relationship Id="rId34" Type="http://customschemas.google.com/relationships/presentationmetadata" Target="meta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minika Kuzlak-Swanson" userId="5a63ca1d-f45a-43f3-ac1c-f7db96f85bfd" providerId="ADAL" clId="{76EBA9CE-3FBB-D64F-91F0-A6536D9CC85D}"/>
    <pc:docChg chg="modSld">
      <pc:chgData name="Dominika Kuzlak-Swanson" userId="5a63ca1d-f45a-43f3-ac1c-f7db96f85bfd" providerId="ADAL" clId="{76EBA9CE-3FBB-D64F-91F0-A6536D9CC85D}" dt="2023-09-21T17:32:10.835" v="1" actId="20577"/>
      <pc:docMkLst>
        <pc:docMk/>
      </pc:docMkLst>
      <pc:sldChg chg="modSp mod">
        <pc:chgData name="Dominika Kuzlak-Swanson" userId="5a63ca1d-f45a-43f3-ac1c-f7db96f85bfd" providerId="ADAL" clId="{76EBA9CE-3FBB-D64F-91F0-A6536D9CC85D}" dt="2023-09-21T17:32:10.835" v="1" actId="20577"/>
        <pc:sldMkLst>
          <pc:docMk/>
          <pc:sldMk cId="0" sldId="258"/>
        </pc:sldMkLst>
        <pc:spChg chg="mod">
          <ac:chgData name="Dominika Kuzlak-Swanson" userId="5a63ca1d-f45a-43f3-ac1c-f7db96f85bfd" providerId="ADAL" clId="{76EBA9CE-3FBB-D64F-91F0-A6536D9CC85D}" dt="2023-09-21T17:32:10.835" v="1" actId="20577"/>
          <ac:spMkLst>
            <pc:docMk/>
            <pc:sldMk cId="0" sldId="258"/>
            <ac:spMk id="31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6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338" y="0"/>
            <a:ext cx="3038475" cy="46672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3038475" cy="46672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9: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p9: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0" name="Google Shape;500;p10: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1" name="Google Shape;501;p10: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1: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ae27db19d3_0_0:notes"/>
          <p:cNvSpPr txBox="1">
            <a:spLocks noGrp="1"/>
          </p:cNvSpPr>
          <p:nvPr>
            <p:ph type="body" idx="1"/>
          </p:nvPr>
        </p:nvSpPr>
        <p:spPr>
          <a:xfrm>
            <a:off x="701675" y="4473575"/>
            <a:ext cx="5607000" cy="3660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9" name="Google Shape;569;gae27db19d3_0_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2: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6" name="Google Shape;596;p1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3: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6" name="Google Shape;606;p1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14: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8" name="Google Shape;628;p1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15: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0" name="Google Shape;640;p1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16: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p1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bcd08b8ce3_0_2:notes"/>
          <p:cNvSpPr txBox="1">
            <a:spLocks noGrp="1"/>
          </p:cNvSpPr>
          <p:nvPr>
            <p:ph type="body" idx="1"/>
          </p:nvPr>
        </p:nvSpPr>
        <p:spPr>
          <a:xfrm>
            <a:off x="701675" y="4473575"/>
            <a:ext cx="5607000" cy="3660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3" name="Google Shape;653;gbcd08b8ce3_0_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6: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17: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8" name="Google Shape;668;p1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37: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p3: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4: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2" name="Google Shape;352;p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5: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9" name="Google Shape;359;p5: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7: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p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8: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1" name="Google Shape;451;p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19"/>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2800"/>
              <a:buFont typeface="Century Gothic"/>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a:endParaRPr/>
          </a:p>
        </p:txBody>
      </p:sp>
      <p:sp>
        <p:nvSpPr>
          <p:cNvPr id="28" name="Google Shape;28;p19"/>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29" name="Google Shape;29;p19"/>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114"/>
        <p:cNvGrpSpPr/>
        <p:nvPr/>
      </p:nvGrpSpPr>
      <p:grpSpPr>
        <a:xfrm>
          <a:off x="0" y="0"/>
          <a:ext cx="0" cy="0"/>
          <a:chOff x="0" y="0"/>
          <a:chExt cx="0" cy="0"/>
        </a:xfrm>
      </p:grpSpPr>
      <p:grpSp>
        <p:nvGrpSpPr>
          <p:cNvPr id="115" name="Google Shape;115;p28"/>
          <p:cNvGrpSpPr/>
          <p:nvPr/>
        </p:nvGrpSpPr>
        <p:grpSpPr>
          <a:xfrm>
            <a:off x="-2266" y="-2022"/>
            <a:ext cx="9146266" cy="6861037"/>
            <a:chOff x="-2266" y="-2022"/>
            <a:chExt cx="9146266" cy="6861037"/>
          </a:xfrm>
        </p:grpSpPr>
        <p:sp>
          <p:nvSpPr>
            <p:cNvPr id="116" name="Google Shape;116;p28"/>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2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2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2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2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28"/>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28"/>
            <p:cNvSpPr/>
            <p:nvPr/>
          </p:nvSpPr>
          <p:spPr>
            <a:xfrm rot="-5912394">
              <a:off x="3074559"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28"/>
            <p:cNvSpPr/>
            <p:nvPr/>
          </p:nvSpPr>
          <p:spPr>
            <a:xfrm rot="-5400000">
              <a:off x="2852610"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25" name="Google Shape;125;p2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26" name="Google Shape;126;p28"/>
          <p:cNvSpPr txBox="1">
            <a:spLocks noGrp="1"/>
          </p:cNvSpPr>
          <p:nvPr>
            <p:ph type="title"/>
          </p:nvPr>
        </p:nvSpPr>
        <p:spPr>
          <a:xfrm>
            <a:off x="851591" y="1343112"/>
            <a:ext cx="3001938" cy="1613085"/>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28"/>
          <p:cNvSpPr>
            <a:spLocks noGrp="1"/>
          </p:cNvSpPr>
          <p:nvPr>
            <p:ph type="pic" idx="2"/>
          </p:nvPr>
        </p:nvSpPr>
        <p:spPr>
          <a:xfrm>
            <a:off x="4722909" y="1320800"/>
            <a:ext cx="2791102" cy="42164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28" name="Google Shape;128;p28"/>
          <p:cNvSpPr txBox="1">
            <a:spLocks noGrp="1"/>
          </p:cNvSpPr>
          <p:nvPr>
            <p:ph type="body" idx="1"/>
          </p:nvPr>
        </p:nvSpPr>
        <p:spPr>
          <a:xfrm>
            <a:off x="851592" y="3086100"/>
            <a:ext cx="3001938" cy="245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29" name="Google Shape;129;p2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8"/>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2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anoramic Picture with Caption">
  <p:cSld name="Panoramic Picture with Caption">
    <p:spTree>
      <p:nvGrpSpPr>
        <p:cNvPr id="1" name="Shape 133"/>
        <p:cNvGrpSpPr/>
        <p:nvPr/>
      </p:nvGrpSpPr>
      <p:grpSpPr>
        <a:xfrm>
          <a:off x="0" y="0"/>
          <a:ext cx="0" cy="0"/>
          <a:chOff x="0" y="0"/>
          <a:chExt cx="0" cy="0"/>
        </a:xfrm>
      </p:grpSpPr>
      <p:grpSp>
        <p:nvGrpSpPr>
          <p:cNvPr id="134" name="Google Shape;134;p29"/>
          <p:cNvGrpSpPr/>
          <p:nvPr/>
        </p:nvGrpSpPr>
        <p:grpSpPr>
          <a:xfrm>
            <a:off x="-2266" y="-2022"/>
            <a:ext cx="9146266" cy="6861037"/>
            <a:chOff x="-2266" y="-2022"/>
            <a:chExt cx="9146266" cy="6861037"/>
          </a:xfrm>
        </p:grpSpPr>
        <p:sp>
          <p:nvSpPr>
            <p:cNvPr id="135" name="Google Shape;135;p29"/>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29"/>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29"/>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29"/>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29"/>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29"/>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29"/>
            <p:cNvSpPr/>
            <p:nvPr/>
          </p:nvSpPr>
          <p:spPr>
            <a:xfrm rot="10204164">
              <a:off x="426788" y="456424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29"/>
            <p:cNvSpPr/>
            <p:nvPr/>
          </p:nvSpPr>
          <p:spPr>
            <a:xfrm>
              <a:off x="421503" y="402165"/>
              <a:ext cx="8327939" cy="3141135"/>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29"/>
            <p:cNvSpPr/>
            <p:nvPr/>
          </p:nvSpPr>
          <p:spPr>
            <a:xfrm rot="10800000">
              <a:off x="485023" y="2670079"/>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29"/>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45" name="Google Shape;145;p29"/>
          <p:cNvSpPr txBox="1">
            <a:spLocks noGrp="1"/>
          </p:cNvSpPr>
          <p:nvPr>
            <p:ph type="title"/>
          </p:nvPr>
        </p:nvSpPr>
        <p:spPr>
          <a:xfrm>
            <a:off x="866443" y="4961453"/>
            <a:ext cx="6422002"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9"/>
          <p:cNvSpPr>
            <a:spLocks noGrp="1"/>
          </p:cNvSpPr>
          <p:nvPr>
            <p:ph type="pic" idx="2"/>
          </p:nvPr>
        </p:nvSpPr>
        <p:spPr>
          <a:xfrm>
            <a:off x="866441" y="685800"/>
            <a:ext cx="6422004" cy="34290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47" name="Google Shape;147;p29"/>
          <p:cNvSpPr txBox="1">
            <a:spLocks noGrp="1"/>
          </p:cNvSpPr>
          <p:nvPr>
            <p:ph type="body" idx="1"/>
          </p:nvPr>
        </p:nvSpPr>
        <p:spPr>
          <a:xfrm>
            <a:off x="866443" y="5528191"/>
            <a:ext cx="6422003" cy="4937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48" name="Google Shape;148;p29"/>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29"/>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9"/>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9"/>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52"/>
        <p:cNvGrpSpPr/>
        <p:nvPr/>
      </p:nvGrpSpPr>
      <p:grpSpPr>
        <a:xfrm>
          <a:off x="0" y="0"/>
          <a:ext cx="0" cy="0"/>
          <a:chOff x="0" y="0"/>
          <a:chExt cx="0" cy="0"/>
        </a:xfrm>
      </p:grpSpPr>
      <p:grpSp>
        <p:nvGrpSpPr>
          <p:cNvPr id="153" name="Google Shape;153;p30"/>
          <p:cNvGrpSpPr/>
          <p:nvPr/>
        </p:nvGrpSpPr>
        <p:grpSpPr>
          <a:xfrm>
            <a:off x="-2266" y="-2022"/>
            <a:ext cx="9146266" cy="6861037"/>
            <a:chOff x="-2266" y="-2022"/>
            <a:chExt cx="9146266" cy="6861037"/>
          </a:xfrm>
        </p:grpSpPr>
        <p:sp>
          <p:nvSpPr>
            <p:cNvPr id="154" name="Google Shape;154;p30"/>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30"/>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0"/>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0"/>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30"/>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30"/>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30"/>
            <p:cNvSpPr/>
            <p:nvPr/>
          </p:nvSpPr>
          <p:spPr>
            <a:xfrm>
              <a:off x="485023" y="4343399"/>
              <a:ext cx="8182128" cy="2112436"/>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30"/>
            <p:cNvSpPr/>
            <p:nvPr/>
          </p:nvSpPr>
          <p:spPr>
            <a:xfrm rot="-589932">
              <a:off x="6359946" y="2780895"/>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30"/>
            <p:cNvSpPr/>
            <p:nvPr/>
          </p:nvSpPr>
          <p:spPr>
            <a:xfrm>
              <a:off x="485023" y="2854646"/>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0"/>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64" name="Google Shape;164;p30"/>
          <p:cNvSpPr txBox="1">
            <a:spLocks noGrp="1"/>
          </p:cNvSpPr>
          <p:nvPr>
            <p:ph type="title"/>
          </p:nvPr>
        </p:nvSpPr>
        <p:spPr>
          <a:xfrm>
            <a:off x="866441" y="927101"/>
            <a:ext cx="6422004" cy="16927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30"/>
          <p:cNvSpPr txBox="1">
            <a:spLocks noGrp="1"/>
          </p:cNvSpPr>
          <p:nvPr>
            <p:ph type="body" idx="1"/>
          </p:nvPr>
        </p:nvSpPr>
        <p:spPr>
          <a:xfrm>
            <a:off x="866440" y="3488023"/>
            <a:ext cx="6422005" cy="253685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66" name="Google Shape;166;p3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30"/>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0"/>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70"/>
        <p:cNvGrpSpPr/>
        <p:nvPr/>
      </p:nvGrpSpPr>
      <p:grpSpPr>
        <a:xfrm>
          <a:off x="0" y="0"/>
          <a:ext cx="0" cy="0"/>
          <a:chOff x="0" y="0"/>
          <a:chExt cx="0" cy="0"/>
        </a:xfrm>
      </p:grpSpPr>
      <p:grpSp>
        <p:nvGrpSpPr>
          <p:cNvPr id="171" name="Google Shape;171;p31"/>
          <p:cNvGrpSpPr/>
          <p:nvPr/>
        </p:nvGrpSpPr>
        <p:grpSpPr>
          <a:xfrm>
            <a:off x="-2266" y="-2022"/>
            <a:ext cx="9146266" cy="6861037"/>
            <a:chOff x="-2266" y="-2022"/>
            <a:chExt cx="9146266" cy="6861037"/>
          </a:xfrm>
        </p:grpSpPr>
        <p:sp>
          <p:nvSpPr>
            <p:cNvPr id="172" name="Google Shape;172;p31"/>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1"/>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31"/>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31"/>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31"/>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31"/>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31"/>
            <p:cNvSpPr/>
            <p:nvPr/>
          </p:nvSpPr>
          <p:spPr>
            <a:xfrm rot="-589932">
              <a:off x="6359946" y="430920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31"/>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1"/>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81" name="Google Shape;181;p31"/>
          <p:cNvSpPr txBox="1"/>
          <p:nvPr/>
        </p:nvSpPr>
        <p:spPr>
          <a:xfrm>
            <a:off x="7033421" y="2893960"/>
            <a:ext cx="679240"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2" name="Google Shape;182;p31"/>
          <p:cNvSpPr txBox="1"/>
          <p:nvPr/>
        </p:nvSpPr>
        <p:spPr>
          <a:xfrm>
            <a:off x="625840" y="590998"/>
            <a:ext cx="601591"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3" name="Google Shape;183;p31"/>
          <p:cNvSpPr txBox="1">
            <a:spLocks noGrp="1"/>
          </p:cNvSpPr>
          <p:nvPr>
            <p:ph type="title"/>
          </p:nvPr>
        </p:nvSpPr>
        <p:spPr>
          <a:xfrm>
            <a:off x="1110763" y="914400"/>
            <a:ext cx="6177681" cy="288467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31"/>
          <p:cNvSpPr txBox="1">
            <a:spLocks noGrp="1"/>
          </p:cNvSpPr>
          <p:nvPr>
            <p:ph type="body" idx="1"/>
          </p:nvPr>
        </p:nvSpPr>
        <p:spPr>
          <a:xfrm>
            <a:off x="1387279" y="3809278"/>
            <a:ext cx="5646142" cy="33311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b="0" i="0" cap="small">
                <a:solidFill>
                  <a:srgbClr val="86D1D8"/>
                </a:solidFill>
                <a:latin typeface="Century Gothic"/>
                <a:ea typeface="Century Gothic"/>
                <a:cs typeface="Century Gothic"/>
                <a:sym typeface="Century Gothic"/>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5" name="Google Shape;185;p31"/>
          <p:cNvSpPr txBox="1">
            <a:spLocks noGrp="1"/>
          </p:cNvSpPr>
          <p:nvPr>
            <p:ph type="body" idx="2"/>
          </p:nvPr>
        </p:nvSpPr>
        <p:spPr>
          <a:xfrm>
            <a:off x="878870" y="5000815"/>
            <a:ext cx="6422005" cy="101817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6" name="Google Shape;186;p3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3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31"/>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1"/>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90"/>
        <p:cNvGrpSpPr/>
        <p:nvPr/>
      </p:nvGrpSpPr>
      <p:grpSpPr>
        <a:xfrm>
          <a:off x="0" y="0"/>
          <a:ext cx="0" cy="0"/>
          <a:chOff x="0" y="0"/>
          <a:chExt cx="0" cy="0"/>
        </a:xfrm>
      </p:grpSpPr>
      <p:grpSp>
        <p:nvGrpSpPr>
          <p:cNvPr id="191" name="Google Shape;191;p32"/>
          <p:cNvGrpSpPr/>
          <p:nvPr/>
        </p:nvGrpSpPr>
        <p:grpSpPr>
          <a:xfrm>
            <a:off x="-2266" y="-2022"/>
            <a:ext cx="9146266" cy="6861037"/>
            <a:chOff x="-2266" y="-2022"/>
            <a:chExt cx="9146266" cy="6861037"/>
          </a:xfrm>
        </p:grpSpPr>
        <p:sp>
          <p:nvSpPr>
            <p:cNvPr id="192" name="Google Shape;192;p3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3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2"/>
            <p:cNvSpPr/>
            <p:nvPr/>
          </p:nvSpPr>
          <p:spPr>
            <a:xfrm rot="-589932">
              <a:off x="6359946" y="431124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2"/>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1" name="Google Shape;201;p32"/>
          <p:cNvSpPr txBox="1">
            <a:spLocks noGrp="1"/>
          </p:cNvSpPr>
          <p:nvPr>
            <p:ph type="title"/>
          </p:nvPr>
        </p:nvSpPr>
        <p:spPr>
          <a:xfrm>
            <a:off x="866441" y="2057400"/>
            <a:ext cx="6422004" cy="20955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4000"/>
              <a:buFont typeface="Century Gothic"/>
              <a:buNone/>
              <a:defRPr sz="40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32"/>
          <p:cNvSpPr txBox="1">
            <a:spLocks noGrp="1"/>
          </p:cNvSpPr>
          <p:nvPr>
            <p:ph type="body" idx="1"/>
          </p:nvPr>
        </p:nvSpPr>
        <p:spPr>
          <a:xfrm>
            <a:off x="866441" y="5159399"/>
            <a:ext cx="6422004"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203" name="Google Shape;203;p32"/>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2"/>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2"/>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2"/>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207"/>
        <p:cNvGrpSpPr/>
        <p:nvPr/>
      </p:nvGrpSpPr>
      <p:grpSpPr>
        <a:xfrm>
          <a:off x="0" y="0"/>
          <a:ext cx="0" cy="0"/>
          <a:chOff x="0" y="0"/>
          <a:chExt cx="0" cy="0"/>
        </a:xfrm>
      </p:grpSpPr>
      <p:sp>
        <p:nvSpPr>
          <p:cNvPr id="208" name="Google Shape;208;p33"/>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3"/>
          <p:cNvSpPr txBox="1">
            <a:spLocks noGrp="1"/>
          </p:cNvSpPr>
          <p:nvPr>
            <p:ph type="body" idx="1"/>
          </p:nvPr>
        </p:nvSpPr>
        <p:spPr>
          <a:xfrm>
            <a:off x="866440" y="2489200"/>
            <a:ext cx="2313431"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0" name="Google Shape;210;p33"/>
          <p:cNvSpPr txBox="1">
            <a:spLocks noGrp="1"/>
          </p:cNvSpPr>
          <p:nvPr>
            <p:ph type="body" idx="2"/>
          </p:nvPr>
        </p:nvSpPr>
        <p:spPr>
          <a:xfrm>
            <a:off x="866440" y="3147162"/>
            <a:ext cx="2313431"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1" name="Google Shape;211;p33"/>
          <p:cNvSpPr txBox="1">
            <a:spLocks noGrp="1"/>
          </p:cNvSpPr>
          <p:nvPr>
            <p:ph type="body" idx="3"/>
          </p:nvPr>
        </p:nvSpPr>
        <p:spPr>
          <a:xfrm>
            <a:off x="3408471" y="2485332"/>
            <a:ext cx="232675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2" name="Google Shape;212;p33"/>
          <p:cNvSpPr txBox="1">
            <a:spLocks noGrp="1"/>
          </p:cNvSpPr>
          <p:nvPr>
            <p:ph type="body" idx="4"/>
          </p:nvPr>
        </p:nvSpPr>
        <p:spPr>
          <a:xfrm>
            <a:off x="3408471" y="3147162"/>
            <a:ext cx="2326750" cy="288836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3" name="Google Shape;213;p33"/>
          <p:cNvSpPr txBox="1">
            <a:spLocks noGrp="1"/>
          </p:cNvSpPr>
          <p:nvPr>
            <p:ph type="body" idx="5"/>
          </p:nvPr>
        </p:nvSpPr>
        <p:spPr>
          <a:xfrm>
            <a:off x="5963820" y="2489200"/>
            <a:ext cx="231374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4" name="Google Shape;214;p33"/>
          <p:cNvSpPr txBox="1">
            <a:spLocks noGrp="1"/>
          </p:cNvSpPr>
          <p:nvPr>
            <p:ph type="body" idx="6"/>
          </p:nvPr>
        </p:nvSpPr>
        <p:spPr>
          <a:xfrm>
            <a:off x="5963820" y="3147162"/>
            <a:ext cx="2313740"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15" name="Google Shape;215;p33"/>
          <p:cNvCxnSpPr/>
          <p:nvPr/>
        </p:nvCxnSpPr>
        <p:spPr>
          <a:xfrm>
            <a:off x="328710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16" name="Google Shape;216;p33"/>
          <p:cNvCxnSpPr/>
          <p:nvPr/>
        </p:nvCxnSpPr>
        <p:spPr>
          <a:xfrm>
            <a:off x="5849622"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17" name="Google Shape;217;p3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33"/>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866441" y="927101"/>
            <a:ext cx="6423592" cy="70986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34"/>
          <p:cNvSpPr txBox="1">
            <a:spLocks noGrp="1"/>
          </p:cNvSpPr>
          <p:nvPr>
            <p:ph type="body" idx="1"/>
          </p:nvPr>
        </p:nvSpPr>
        <p:spPr>
          <a:xfrm>
            <a:off x="880390" y="4179595"/>
            <a:ext cx="2295329" cy="65796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3" name="Google Shape;223;p34"/>
          <p:cNvSpPr>
            <a:spLocks noGrp="1"/>
          </p:cNvSpPr>
          <p:nvPr>
            <p:ph type="pic" idx="2"/>
          </p:nvPr>
        </p:nvSpPr>
        <p:spPr>
          <a:xfrm>
            <a:off x="1021261" y="2489200"/>
            <a:ext cx="2012937"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4" name="Google Shape;224;p34"/>
          <p:cNvSpPr txBox="1">
            <a:spLocks noGrp="1"/>
          </p:cNvSpPr>
          <p:nvPr>
            <p:ph type="body" idx="3"/>
          </p:nvPr>
        </p:nvSpPr>
        <p:spPr>
          <a:xfrm>
            <a:off x="866439" y="4848208"/>
            <a:ext cx="2309279" cy="117667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5" name="Google Shape;225;p34"/>
          <p:cNvSpPr txBox="1">
            <a:spLocks noGrp="1"/>
          </p:cNvSpPr>
          <p:nvPr>
            <p:ph type="body" idx="4"/>
          </p:nvPr>
        </p:nvSpPr>
        <p:spPr>
          <a:xfrm>
            <a:off x="3430434" y="4179594"/>
            <a:ext cx="2291674"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6" name="Google Shape;226;p34"/>
          <p:cNvSpPr>
            <a:spLocks noGrp="1"/>
          </p:cNvSpPr>
          <p:nvPr>
            <p:ph type="pic" idx="5"/>
          </p:nvPr>
        </p:nvSpPr>
        <p:spPr>
          <a:xfrm>
            <a:off x="3550622" y="2486834"/>
            <a:ext cx="2025182" cy="1449708"/>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7" name="Google Shape;227;p34"/>
          <p:cNvSpPr txBox="1">
            <a:spLocks noGrp="1"/>
          </p:cNvSpPr>
          <p:nvPr>
            <p:ph type="body" idx="6"/>
          </p:nvPr>
        </p:nvSpPr>
        <p:spPr>
          <a:xfrm>
            <a:off x="3404318" y="4848209"/>
            <a:ext cx="2317790" cy="11883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8" name="Google Shape;228;p34"/>
          <p:cNvSpPr txBox="1">
            <a:spLocks noGrp="1"/>
          </p:cNvSpPr>
          <p:nvPr>
            <p:ph type="body" idx="7"/>
          </p:nvPr>
        </p:nvSpPr>
        <p:spPr>
          <a:xfrm>
            <a:off x="5963820" y="4166523"/>
            <a:ext cx="2304671" cy="681684"/>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9" name="Google Shape;229;p34"/>
          <p:cNvSpPr>
            <a:spLocks noGrp="1"/>
          </p:cNvSpPr>
          <p:nvPr>
            <p:ph type="pic" idx="8"/>
          </p:nvPr>
        </p:nvSpPr>
        <p:spPr>
          <a:xfrm>
            <a:off x="6104946" y="2489200"/>
            <a:ext cx="2018838"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30" name="Google Shape;230;p34"/>
          <p:cNvSpPr txBox="1">
            <a:spLocks noGrp="1"/>
          </p:cNvSpPr>
          <p:nvPr>
            <p:ph type="body" idx="9"/>
          </p:nvPr>
        </p:nvSpPr>
        <p:spPr>
          <a:xfrm>
            <a:off x="5963820" y="4848209"/>
            <a:ext cx="2304671" cy="118942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31" name="Google Shape;231;p34"/>
          <p:cNvCxnSpPr/>
          <p:nvPr/>
        </p:nvCxnSpPr>
        <p:spPr>
          <a:xfrm>
            <a:off x="329444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32" name="Google Shape;232;p34"/>
          <p:cNvCxnSpPr/>
          <p:nvPr/>
        </p:nvCxnSpPr>
        <p:spPr>
          <a:xfrm>
            <a:off x="5849622" y="2489200"/>
            <a:ext cx="0" cy="3548436"/>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33" name="Google Shape;233;p3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3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34"/>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35"/>
          <p:cNvSpPr txBox="1">
            <a:spLocks noGrp="1"/>
          </p:cNvSpPr>
          <p:nvPr>
            <p:ph type="body" idx="1"/>
          </p:nvPr>
        </p:nvSpPr>
        <p:spPr>
          <a:xfrm rot="5400000">
            <a:off x="2273772" y="1081871"/>
            <a:ext cx="3530599" cy="6345260"/>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39" name="Google Shape;239;p3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0" name="Google Shape;240;p3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35"/>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242"/>
        <p:cNvGrpSpPr/>
        <p:nvPr/>
      </p:nvGrpSpPr>
      <p:grpSpPr>
        <a:xfrm>
          <a:off x="0" y="0"/>
          <a:ext cx="0" cy="0"/>
          <a:chOff x="0" y="0"/>
          <a:chExt cx="0" cy="0"/>
        </a:xfrm>
      </p:grpSpPr>
      <p:grpSp>
        <p:nvGrpSpPr>
          <p:cNvPr id="243" name="Google Shape;243;p36"/>
          <p:cNvGrpSpPr/>
          <p:nvPr/>
        </p:nvGrpSpPr>
        <p:grpSpPr>
          <a:xfrm>
            <a:off x="-2266" y="-2022"/>
            <a:ext cx="9146266" cy="6861037"/>
            <a:chOff x="-2266" y="-2022"/>
            <a:chExt cx="9146266" cy="6861037"/>
          </a:xfrm>
        </p:grpSpPr>
        <p:sp>
          <p:nvSpPr>
            <p:cNvPr id="244" name="Google Shape;244;p36"/>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36"/>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36"/>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36"/>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36"/>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36"/>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36"/>
            <p:cNvSpPr/>
            <p:nvPr/>
          </p:nvSpPr>
          <p:spPr>
            <a:xfrm>
              <a:off x="414867" y="402165"/>
              <a:ext cx="46105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36"/>
            <p:cNvSpPr/>
            <p:nvPr/>
          </p:nvSpPr>
          <p:spPr>
            <a:xfrm rot="5400000">
              <a:off x="1299309"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252" name="Google Shape;252;p36"/>
            <p:cNvSpPr/>
            <p:nvPr/>
          </p:nvSpPr>
          <p:spPr>
            <a:xfrm rot="4966650">
              <a:off x="4673046" y="5107506"/>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36"/>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54" name="Google Shape;254;p36"/>
          <p:cNvSpPr txBox="1">
            <a:spLocks noGrp="1"/>
          </p:cNvSpPr>
          <p:nvPr>
            <p:ph type="title"/>
          </p:nvPr>
        </p:nvSpPr>
        <p:spPr>
          <a:xfrm rot="5400000">
            <a:off x="4442707" y="3174062"/>
            <a:ext cx="4571999" cy="111947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36"/>
          <p:cNvSpPr txBox="1">
            <a:spLocks noGrp="1"/>
          </p:cNvSpPr>
          <p:nvPr>
            <p:ph type="body" idx="1"/>
          </p:nvPr>
        </p:nvSpPr>
        <p:spPr>
          <a:xfrm rot="5400000">
            <a:off x="789057" y="1525182"/>
            <a:ext cx="4572000" cy="441723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56" name="Google Shape;256;p3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3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36"/>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36"/>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3" name="Google Shape;33;p2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6"/>
        <p:cNvGrpSpPr/>
        <p:nvPr/>
      </p:nvGrpSpPr>
      <p:grpSpPr>
        <a:xfrm>
          <a:off x="0" y="0"/>
          <a:ext cx="0" cy="0"/>
          <a:chOff x="0" y="0"/>
          <a:chExt cx="0" cy="0"/>
        </a:xfrm>
      </p:grpSpPr>
      <p:sp>
        <p:nvSpPr>
          <p:cNvPr id="37" name="Google Shape;37;p21"/>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body" idx="1"/>
          </p:nvPr>
        </p:nvSpPr>
        <p:spPr>
          <a:xfrm>
            <a:off x="866440" y="2489199"/>
            <a:ext cx="3636979" cy="353060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9" name="Google Shape;39;p21"/>
          <p:cNvSpPr txBox="1">
            <a:spLocks noGrp="1"/>
          </p:cNvSpPr>
          <p:nvPr>
            <p:ph type="body" idx="2"/>
          </p:nvPr>
        </p:nvSpPr>
        <p:spPr>
          <a:xfrm>
            <a:off x="4640580" y="2489199"/>
            <a:ext cx="3636981" cy="3553245"/>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40" name="Google Shape;40;p2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43"/>
        <p:cNvGrpSpPr/>
        <p:nvPr/>
      </p:nvGrpSpPr>
      <p:grpSpPr>
        <a:xfrm>
          <a:off x="0" y="0"/>
          <a:ext cx="0" cy="0"/>
          <a:chOff x="0" y="0"/>
          <a:chExt cx="0" cy="0"/>
        </a:xfrm>
      </p:grpSpPr>
      <p:grpSp>
        <p:nvGrpSpPr>
          <p:cNvPr id="44" name="Google Shape;44;p22"/>
          <p:cNvGrpSpPr/>
          <p:nvPr/>
        </p:nvGrpSpPr>
        <p:grpSpPr>
          <a:xfrm>
            <a:off x="-2266" y="-2022"/>
            <a:ext cx="9146266" cy="6861037"/>
            <a:chOff x="-2266" y="-2022"/>
            <a:chExt cx="9146266" cy="6861037"/>
          </a:xfrm>
        </p:grpSpPr>
        <p:sp>
          <p:nvSpPr>
            <p:cNvPr id="45" name="Google Shape;45;p2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2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2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2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2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2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52" name="Google Shape;52;p22"/>
          <p:cNvSpPr txBox="1">
            <a:spLocks noGrp="1"/>
          </p:cNvSpPr>
          <p:nvPr>
            <p:ph type="ctrTitle"/>
          </p:nvPr>
        </p:nvSpPr>
        <p:spPr>
          <a:xfrm>
            <a:off x="866441" y="2222624"/>
            <a:ext cx="5917677" cy="25547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2"/>
              </a:buClr>
              <a:buSzPts val="4800"/>
              <a:buFont typeface="Century Gothic"/>
              <a:buNone/>
              <a:defRPr sz="4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2"/>
          <p:cNvSpPr txBox="1">
            <a:spLocks noGrp="1"/>
          </p:cNvSpPr>
          <p:nvPr>
            <p:ph type="subTitle" idx="1"/>
          </p:nvPr>
        </p:nvSpPr>
        <p:spPr>
          <a:xfrm>
            <a:off x="866441" y="4777380"/>
            <a:ext cx="5917677" cy="86142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SzPts val="1440"/>
              <a:buNone/>
              <a:defRPr cap="none">
                <a:solidFill>
                  <a:srgbClr val="86D1D8"/>
                </a:solidFill>
              </a:defRPr>
            </a:lvl1pPr>
            <a:lvl2pPr lvl="1" algn="ctr">
              <a:lnSpc>
                <a:spcPct val="100000"/>
              </a:lnSpc>
              <a:spcBef>
                <a:spcPts val="1000"/>
              </a:spcBef>
              <a:spcAft>
                <a:spcPts val="0"/>
              </a:spcAft>
              <a:buSzPts val="128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54" name="Google Shape;54;p22"/>
          <p:cNvSpPr txBox="1">
            <a:spLocks noGrp="1"/>
          </p:cNvSpPr>
          <p:nvPr>
            <p:ph type="dt" idx="10"/>
          </p:nvPr>
        </p:nvSpPr>
        <p:spPr>
          <a:xfrm rot="5400000">
            <a:off x="7497419" y="1824010"/>
            <a:ext cx="990599" cy="240258"/>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2"/>
          <p:cNvSpPr txBox="1">
            <a:spLocks noGrp="1"/>
          </p:cNvSpPr>
          <p:nvPr>
            <p:ph type="ftr" idx="11"/>
          </p:nvPr>
        </p:nvSpPr>
        <p:spPr>
          <a:xfrm rot="5400000">
            <a:off x="6246568" y="326440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22"/>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58"/>
        <p:cNvGrpSpPr/>
        <p:nvPr/>
      </p:nvGrpSpPr>
      <p:grpSpPr>
        <a:xfrm>
          <a:off x="0" y="0"/>
          <a:ext cx="0" cy="0"/>
          <a:chOff x="0" y="0"/>
          <a:chExt cx="0" cy="0"/>
        </a:xfrm>
      </p:grpSpPr>
      <p:grpSp>
        <p:nvGrpSpPr>
          <p:cNvPr id="59" name="Google Shape;59;p23"/>
          <p:cNvGrpSpPr/>
          <p:nvPr/>
        </p:nvGrpSpPr>
        <p:grpSpPr>
          <a:xfrm>
            <a:off x="-2266" y="-2022"/>
            <a:ext cx="9146266" cy="6861037"/>
            <a:chOff x="-2266" y="-2022"/>
            <a:chExt cx="9146266" cy="6861037"/>
          </a:xfrm>
        </p:grpSpPr>
        <p:sp>
          <p:nvSpPr>
            <p:cNvPr id="60" name="Google Shape;60;p23"/>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23"/>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23"/>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23"/>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23"/>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23"/>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23"/>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23"/>
            <p:cNvSpPr/>
            <p:nvPr/>
          </p:nvSpPr>
          <p:spPr>
            <a:xfrm rot="-5912394">
              <a:off x="3320102"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23"/>
            <p:cNvSpPr/>
            <p:nvPr/>
          </p:nvSpPr>
          <p:spPr>
            <a:xfrm rot="-5400000">
              <a:off x="3105027"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69" name="Google Shape;69;p23"/>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70" name="Google Shape;70;p23"/>
          <p:cNvSpPr txBox="1">
            <a:spLocks noGrp="1"/>
          </p:cNvSpPr>
          <p:nvPr>
            <p:ph type="title"/>
          </p:nvPr>
        </p:nvSpPr>
        <p:spPr>
          <a:xfrm>
            <a:off x="866443" y="2257588"/>
            <a:ext cx="3101763" cy="302034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3"/>
          <p:cNvSpPr txBox="1">
            <a:spLocks noGrp="1"/>
          </p:cNvSpPr>
          <p:nvPr>
            <p:ph type="body" idx="1"/>
          </p:nvPr>
        </p:nvSpPr>
        <p:spPr>
          <a:xfrm>
            <a:off x="5119261" y="2257267"/>
            <a:ext cx="3054653" cy="302034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72" name="Google Shape;72;p2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3"/>
          <p:cNvSpPr/>
          <p:nvPr/>
        </p:nvSpPr>
        <p:spPr>
          <a:xfrm>
            <a:off x="7745644"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3"/>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6"/>
        <p:cNvGrpSpPr/>
        <p:nvPr/>
      </p:nvGrpSpPr>
      <p:grpSpPr>
        <a:xfrm>
          <a:off x="0" y="0"/>
          <a:ext cx="0" cy="0"/>
          <a:chOff x="0" y="0"/>
          <a:chExt cx="0" cy="0"/>
        </a:xfrm>
      </p:grpSpPr>
      <p:sp>
        <p:nvSpPr>
          <p:cNvPr id="77" name="Google Shape;77;p24"/>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4"/>
          <p:cNvSpPr txBox="1">
            <a:spLocks noGrp="1"/>
          </p:cNvSpPr>
          <p:nvPr>
            <p:ph type="body" idx="1"/>
          </p:nvPr>
        </p:nvSpPr>
        <p:spPr>
          <a:xfrm>
            <a:off x="866440" y="2489200"/>
            <a:ext cx="3636979"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79" name="Google Shape;79;p24"/>
          <p:cNvSpPr txBox="1">
            <a:spLocks noGrp="1"/>
          </p:cNvSpPr>
          <p:nvPr>
            <p:ph type="body" idx="2"/>
          </p:nvPr>
        </p:nvSpPr>
        <p:spPr>
          <a:xfrm>
            <a:off x="866441" y="3248040"/>
            <a:ext cx="3636978" cy="2771761"/>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0" name="Google Shape;80;p24"/>
          <p:cNvSpPr txBox="1">
            <a:spLocks noGrp="1"/>
          </p:cNvSpPr>
          <p:nvPr>
            <p:ph type="body" idx="3"/>
          </p:nvPr>
        </p:nvSpPr>
        <p:spPr>
          <a:xfrm>
            <a:off x="4640580" y="2488750"/>
            <a:ext cx="3636980"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1" name="Google Shape;81;p24"/>
          <p:cNvSpPr txBox="1">
            <a:spLocks noGrp="1"/>
          </p:cNvSpPr>
          <p:nvPr>
            <p:ph type="body" idx="4"/>
          </p:nvPr>
        </p:nvSpPr>
        <p:spPr>
          <a:xfrm>
            <a:off x="4640581" y="3248040"/>
            <a:ext cx="3636980" cy="277390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2" name="Google Shape;82;p2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4"/>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5"/>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5"/>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90"/>
        <p:cNvGrpSpPr/>
        <p:nvPr/>
      </p:nvGrpSpPr>
      <p:grpSpPr>
        <a:xfrm>
          <a:off x="0" y="0"/>
          <a:ext cx="0" cy="0"/>
          <a:chOff x="0" y="0"/>
          <a:chExt cx="0" cy="0"/>
        </a:xfrm>
      </p:grpSpPr>
      <p:sp>
        <p:nvSpPr>
          <p:cNvPr id="91" name="Google Shape;91;p2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6"/>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26"/>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95"/>
        <p:cNvGrpSpPr/>
        <p:nvPr/>
      </p:nvGrpSpPr>
      <p:grpSpPr>
        <a:xfrm>
          <a:off x="0" y="0"/>
          <a:ext cx="0" cy="0"/>
          <a:chOff x="0" y="0"/>
          <a:chExt cx="0" cy="0"/>
        </a:xfrm>
      </p:grpSpPr>
      <p:grpSp>
        <p:nvGrpSpPr>
          <p:cNvPr id="96" name="Google Shape;96;p27"/>
          <p:cNvGrpSpPr/>
          <p:nvPr/>
        </p:nvGrpSpPr>
        <p:grpSpPr>
          <a:xfrm>
            <a:off x="-2266" y="-2022"/>
            <a:ext cx="9146266" cy="6861037"/>
            <a:chOff x="-2266" y="-2022"/>
            <a:chExt cx="9146266" cy="6861037"/>
          </a:xfrm>
        </p:grpSpPr>
        <p:sp>
          <p:nvSpPr>
            <p:cNvPr id="97" name="Google Shape;97;p27"/>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27"/>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27"/>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27"/>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7"/>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7"/>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27"/>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27"/>
            <p:cNvSpPr/>
            <p:nvPr/>
          </p:nvSpPr>
          <p:spPr>
            <a:xfrm rot="-5912394">
              <a:off x="2769747"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27"/>
            <p:cNvSpPr/>
            <p:nvPr/>
          </p:nvSpPr>
          <p:spPr>
            <a:xfrm rot="-5400000">
              <a:off x="2548536"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06" name="Google Shape;106;p27"/>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07" name="Google Shape;107;p27"/>
          <p:cNvSpPr txBox="1">
            <a:spLocks noGrp="1"/>
          </p:cNvSpPr>
          <p:nvPr>
            <p:ph type="title"/>
          </p:nvPr>
        </p:nvSpPr>
        <p:spPr>
          <a:xfrm>
            <a:off x="866440" y="1447800"/>
            <a:ext cx="2712590" cy="149558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7"/>
          <p:cNvSpPr txBox="1">
            <a:spLocks noGrp="1"/>
          </p:cNvSpPr>
          <p:nvPr>
            <p:ph type="body" idx="1"/>
          </p:nvPr>
        </p:nvSpPr>
        <p:spPr>
          <a:xfrm>
            <a:off x="4568927" y="1452881"/>
            <a:ext cx="3632850" cy="4572000"/>
          </a:xfrm>
          <a:prstGeom prst="rect">
            <a:avLst/>
          </a:prstGeom>
          <a:noFill/>
          <a:ln>
            <a:noFill/>
          </a:ln>
        </p:spPr>
        <p:txBody>
          <a:bodyPr spcFirstLastPara="1" wrap="square" lIns="91425" tIns="45700" rIns="91425" bIns="45700" anchor="ctr"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09" name="Google Shape;109;p27"/>
          <p:cNvSpPr txBox="1">
            <a:spLocks noGrp="1"/>
          </p:cNvSpPr>
          <p:nvPr>
            <p:ph type="body" idx="2"/>
          </p:nvPr>
        </p:nvSpPr>
        <p:spPr>
          <a:xfrm>
            <a:off x="866440" y="3086845"/>
            <a:ext cx="2712590" cy="293803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10" name="Google Shape;110;p27"/>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27"/>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7"/>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27"/>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8"/>
          <p:cNvGrpSpPr/>
          <p:nvPr/>
        </p:nvGrpSpPr>
        <p:grpSpPr>
          <a:xfrm>
            <a:off x="-2266" y="-2022"/>
            <a:ext cx="9146266" cy="6861037"/>
            <a:chOff x="-2266" y="-2022"/>
            <a:chExt cx="9146266" cy="6861037"/>
          </a:xfrm>
        </p:grpSpPr>
        <p:sp>
          <p:nvSpPr>
            <p:cNvPr id="11" name="Google Shape;11;p18"/>
            <p:cNvSpPr/>
            <p:nvPr/>
          </p:nvSpPr>
          <p:spPr>
            <a:xfrm>
              <a:off x="0" y="0"/>
              <a:ext cx="9144000" cy="6858000"/>
            </a:xfrm>
            <a:prstGeom prst="rect">
              <a:avLst/>
            </a:prstGeom>
            <a:blipFill rotWithShape="1">
              <a:blip r:embed="rId20">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8"/>
            <p:cNvSpPr/>
            <p:nvPr/>
          </p:nvSpPr>
          <p:spPr>
            <a:xfrm rot="-589932">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8"/>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9" name="Google Shape;19;p1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 name="Google Shape;20;p18"/>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200"/>
              <a:buFont typeface="Century Gothic"/>
              <a:buNone/>
              <a:defRPr sz="3200" b="0" i="0" u="none" strike="noStrike" cap="none">
                <a:solidFill>
                  <a:schemeClr val="l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21" name="Google Shape;21;p18"/>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marR="0" lvl="0" indent="-320040" algn="l" rtl="0">
              <a:lnSpc>
                <a:spcPct val="100000"/>
              </a:lnSpc>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lnSpc>
                <a:spcPct val="100000"/>
              </a:lnSpc>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lnSpc>
                <a:spcPct val="100000"/>
              </a:lnSpc>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22" name="Google Shape;22;p1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1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18"/>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3"/>
        <p:cNvGrpSpPr/>
        <p:nvPr/>
      </p:nvGrpSpPr>
      <p:grpSpPr>
        <a:xfrm>
          <a:off x="0" y="0"/>
          <a:ext cx="0" cy="0"/>
          <a:chOff x="0" y="0"/>
          <a:chExt cx="0" cy="0"/>
        </a:xfrm>
      </p:grpSpPr>
      <p:grpSp>
        <p:nvGrpSpPr>
          <p:cNvPr id="264" name="Google Shape;264;p1"/>
          <p:cNvGrpSpPr/>
          <p:nvPr/>
        </p:nvGrpSpPr>
        <p:grpSpPr>
          <a:xfrm>
            <a:off x="-1191" y="0"/>
            <a:ext cx="9145191" cy="6861555"/>
            <a:chOff x="-1588" y="0"/>
            <a:chExt cx="12193588" cy="6861555"/>
          </a:xfrm>
        </p:grpSpPr>
        <p:sp>
          <p:nvSpPr>
            <p:cNvPr id="265" name="Google Shape;265;p1"/>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271" name="Google Shape;271;p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72" name="Google Shape;272;p1"/>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1"/>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274" name="Google Shape;274;p1"/>
          <p:cNvSpPr txBox="1"/>
          <p:nvPr/>
        </p:nvSpPr>
        <p:spPr>
          <a:xfrm>
            <a:off x="4776625" y="2446485"/>
            <a:ext cx="3908984" cy="4230751"/>
          </a:xfrm>
          <a:prstGeom prst="rect">
            <a:avLst/>
          </a:prstGeom>
          <a:noFill/>
          <a:ln>
            <a:noFill/>
          </a:ln>
        </p:spPr>
        <p:txBody>
          <a:bodyPr spcFirstLastPara="1" wrap="square" lIns="91425" tIns="45700" rIns="91425" bIns="45700" anchor="ctr" anchorCtr="0">
            <a:normAutofit lnSpcReduction="10000"/>
          </a:bodyPr>
          <a:lstStyle/>
          <a:p>
            <a:pPr marL="0" marR="0" lvl="0" indent="0" algn="l" rtl="0">
              <a:lnSpc>
                <a:spcPct val="100000"/>
              </a:lnSpc>
              <a:spcBef>
                <a:spcPts val="0"/>
              </a:spcBef>
              <a:spcAft>
                <a:spcPts val="0"/>
              </a:spcAft>
              <a:buNone/>
            </a:pPr>
            <a:r>
              <a:rPr lang="en-US" sz="1800" b="0" i="0" u="none" strike="noStrike" cap="none">
                <a:solidFill>
                  <a:srgbClr val="3F3F3F"/>
                </a:solidFill>
                <a:latin typeface="Century Gothic"/>
                <a:ea typeface="Century Gothic"/>
                <a:cs typeface="Century Gothic"/>
                <a:sym typeface="Century Gothic"/>
              </a:rPr>
              <a:t>Committee:</a:t>
            </a:r>
            <a:endParaRPr/>
          </a:p>
          <a:p>
            <a:pPr marL="0" marR="0" lvl="0" indent="0" algn="l" rtl="0">
              <a:lnSpc>
                <a:spcPct val="100000"/>
              </a:lnSpc>
              <a:spcBef>
                <a:spcPts val="0"/>
              </a:spcBef>
              <a:spcAft>
                <a:spcPts val="0"/>
              </a:spcAft>
              <a:buNone/>
            </a:pPr>
            <a:endParaRPr sz="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a:solidFill>
                  <a:srgbClr val="3F3F3F"/>
                </a:solidFill>
                <a:latin typeface="Century Gothic"/>
                <a:ea typeface="Century Gothic"/>
                <a:cs typeface="Century Gothic"/>
                <a:sym typeface="Century Gothic"/>
              </a:rPr>
              <a:t>Nicole Gauthier</a:t>
            </a:r>
            <a:endParaRPr sz="1800">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Elisha Allan-Perkins</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Monica Lewandowski</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Rachel Melnick</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Lisa Beirn</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Fulya Baysal Gurel</a:t>
            </a:r>
            <a:endParaRPr sz="1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Susan Van Tuyl</a:t>
            </a:r>
            <a:endParaRPr sz="1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Kim Gwinn</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Chris Wallis</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Melissa Molho</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Albert Culbreath</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Gilberto Olaya</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Renee Rioux</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Chris Meyer</a:t>
            </a:r>
            <a:endParaRPr sz="1400" b="0" i="0" u="none" strike="noStrike" cap="none">
              <a:solidFill>
                <a:srgbClr val="000000"/>
              </a:solidFill>
              <a:latin typeface="Arial"/>
              <a:ea typeface="Arial"/>
              <a:cs typeface="Arial"/>
              <a:sym typeface="Arial"/>
            </a:endParaRPr>
          </a:p>
        </p:txBody>
      </p:sp>
      <p:grpSp>
        <p:nvGrpSpPr>
          <p:cNvPr id="275" name="Google Shape;275;p1"/>
          <p:cNvGrpSpPr/>
          <p:nvPr/>
        </p:nvGrpSpPr>
        <p:grpSpPr>
          <a:xfrm>
            <a:off x="411634" y="3568700"/>
            <a:ext cx="4160366" cy="1079500"/>
            <a:chOff x="4848995" y="3644338"/>
            <a:chExt cx="3671167" cy="942351"/>
          </a:xfrm>
        </p:grpSpPr>
        <p:pic>
          <p:nvPicPr>
            <p:cNvPr id="276" name="Google Shape;276;p1"/>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277" name="Google Shape;277;p1"/>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7"/>
        <p:cNvGrpSpPr/>
        <p:nvPr/>
      </p:nvGrpSpPr>
      <p:grpSpPr>
        <a:xfrm>
          <a:off x="0" y="0"/>
          <a:ext cx="0" cy="0"/>
          <a:chOff x="0" y="0"/>
          <a:chExt cx="0" cy="0"/>
        </a:xfrm>
      </p:grpSpPr>
      <p:sp>
        <p:nvSpPr>
          <p:cNvPr id="488" name="Google Shape;488;p9"/>
          <p:cNvSpPr txBox="1">
            <a:spLocks noGrp="1"/>
          </p:cNvSpPr>
          <p:nvPr>
            <p:ph type="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EBEBEB"/>
              </a:buClr>
              <a:buSzPts val="2200"/>
              <a:buFont typeface="Century Gothic"/>
              <a:buNone/>
            </a:pPr>
            <a:r>
              <a:rPr lang="en-US" sz="2200">
                <a:solidFill>
                  <a:srgbClr val="EBEBEB"/>
                </a:solidFill>
              </a:rPr>
              <a:t>Who evaluates your application</a:t>
            </a:r>
            <a:endParaRPr/>
          </a:p>
        </p:txBody>
      </p:sp>
      <p:grpSp>
        <p:nvGrpSpPr>
          <p:cNvPr id="489" name="Google Shape;489;p9"/>
          <p:cNvGrpSpPr/>
          <p:nvPr/>
        </p:nvGrpSpPr>
        <p:grpSpPr>
          <a:xfrm>
            <a:off x="1180506" y="2928157"/>
            <a:ext cx="6788423" cy="3080610"/>
            <a:chOff x="215306" y="2925"/>
            <a:chExt cx="6788423" cy="3080610"/>
          </a:xfrm>
        </p:grpSpPr>
        <p:sp>
          <p:nvSpPr>
            <p:cNvPr id="490" name="Google Shape;490;p9"/>
            <p:cNvSpPr/>
            <p:nvPr/>
          </p:nvSpPr>
          <p:spPr>
            <a:xfrm>
              <a:off x="752775" y="2925"/>
              <a:ext cx="1681312" cy="1681312"/>
            </a:xfrm>
            <a:prstGeom prst="round2DiagRect">
              <a:avLst>
                <a:gd name="adj1" fmla="val 29727"/>
                <a:gd name="adj2" fmla="val 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9"/>
            <p:cNvSpPr/>
            <p:nvPr/>
          </p:nvSpPr>
          <p:spPr>
            <a:xfrm>
              <a:off x="1111088" y="361237"/>
              <a:ext cx="964687" cy="964687"/>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9"/>
            <p:cNvSpPr/>
            <p:nvPr/>
          </p:nvSpPr>
          <p:spPr>
            <a:xfrm>
              <a:off x="215306" y="2207925"/>
              <a:ext cx="2756250" cy="87561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9"/>
            <p:cNvSpPr txBox="1"/>
            <p:nvPr/>
          </p:nvSpPr>
          <p:spPr>
            <a:xfrm>
              <a:off x="215306" y="2207925"/>
              <a:ext cx="2756250" cy="87561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SMALLER COMPANY, ACADEMIA:  HIRING MANAGER WHO IS USUALLY A SCIENTIST </a:t>
              </a:r>
              <a:endParaRPr sz="1400" b="0" i="0" u="none" strike="noStrike" cap="none">
                <a:solidFill>
                  <a:srgbClr val="000000"/>
                </a:solidFill>
                <a:latin typeface="Arial"/>
                <a:ea typeface="Arial"/>
                <a:cs typeface="Arial"/>
                <a:sym typeface="Arial"/>
              </a:endParaRPr>
            </a:p>
          </p:txBody>
        </p:sp>
        <p:sp>
          <p:nvSpPr>
            <p:cNvPr id="494" name="Google Shape;494;p9"/>
            <p:cNvSpPr/>
            <p:nvPr/>
          </p:nvSpPr>
          <p:spPr>
            <a:xfrm>
              <a:off x="4388159" y="2925"/>
              <a:ext cx="1681312" cy="1681312"/>
            </a:xfrm>
            <a:prstGeom prst="round2DiagRect">
              <a:avLst>
                <a:gd name="adj1" fmla="val 29727"/>
                <a:gd name="adj2" fmla="val 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9"/>
            <p:cNvSpPr/>
            <p:nvPr/>
          </p:nvSpPr>
          <p:spPr>
            <a:xfrm>
              <a:off x="4746471" y="361237"/>
              <a:ext cx="964687" cy="964687"/>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9"/>
            <p:cNvSpPr/>
            <p:nvPr/>
          </p:nvSpPr>
          <p:spPr>
            <a:xfrm>
              <a:off x="3453900" y="2207925"/>
              <a:ext cx="3549829" cy="87561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9"/>
            <p:cNvSpPr txBox="1"/>
            <p:nvPr/>
          </p:nvSpPr>
          <p:spPr>
            <a:xfrm>
              <a:off x="3453900" y="2207925"/>
              <a:ext cx="3549829" cy="87561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LARGER COMPANY, GOVERNMENT: FIRST CUT IS USUALLY HR (OFTEN NOT SCIENTIST) THEN TO HIRING MANAGER (USUALLY A SCIENTIST) </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2"/>
        <p:cNvGrpSpPr/>
        <p:nvPr/>
      </p:nvGrpSpPr>
      <p:grpSpPr>
        <a:xfrm>
          <a:off x="0" y="0"/>
          <a:ext cx="0" cy="0"/>
          <a:chOff x="0" y="0"/>
          <a:chExt cx="0" cy="0"/>
        </a:xfrm>
      </p:grpSpPr>
      <p:sp>
        <p:nvSpPr>
          <p:cNvPr id="503" name="Google Shape;503;p10"/>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10"/>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0"/>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0"/>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10"/>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0"/>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509" name="Google Shape;509;p10"/>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510" name="Google Shape;510;p10"/>
          <p:cNvSpPr txBox="1">
            <a:spLocks noGrp="1"/>
          </p:cNvSpPr>
          <p:nvPr>
            <p:ph type="title"/>
          </p:nvPr>
        </p:nvSpPr>
        <p:spPr>
          <a:xfrm>
            <a:off x="411725" y="973675"/>
            <a:ext cx="2946600" cy="48336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rgbClr val="EBEBEB"/>
              </a:buClr>
              <a:buSzPts val="2700"/>
              <a:buFont typeface="Century Gothic"/>
              <a:buNone/>
            </a:pPr>
            <a:r>
              <a:rPr lang="en-US" sz="2700">
                <a:solidFill>
                  <a:srgbClr val="EBEBEB"/>
                </a:solidFill>
              </a:rPr>
              <a:t>Reading the Job Advertisement</a:t>
            </a:r>
            <a:endParaRPr/>
          </a:p>
        </p:txBody>
      </p:sp>
      <p:sp>
        <p:nvSpPr>
          <p:cNvPr id="511" name="Google Shape;511;p10"/>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12" name="Google Shape;512;p10"/>
          <p:cNvGrpSpPr/>
          <p:nvPr/>
        </p:nvGrpSpPr>
        <p:grpSpPr>
          <a:xfrm>
            <a:off x="3895725" y="812136"/>
            <a:ext cx="4930773" cy="5238489"/>
            <a:chOff x="0" y="4098"/>
            <a:chExt cx="4930773" cy="5238489"/>
          </a:xfrm>
        </p:grpSpPr>
        <p:sp>
          <p:nvSpPr>
            <p:cNvPr id="513" name="Google Shape;513;p10"/>
            <p:cNvSpPr/>
            <p:nvPr/>
          </p:nvSpPr>
          <p:spPr>
            <a:xfrm>
              <a:off x="0" y="4098"/>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10"/>
            <p:cNvSpPr/>
            <p:nvPr/>
          </p:nvSpPr>
          <p:spPr>
            <a:xfrm>
              <a:off x="264107" y="200542"/>
              <a:ext cx="480194" cy="480194"/>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0"/>
            <p:cNvSpPr/>
            <p:nvPr/>
          </p:nvSpPr>
          <p:spPr>
            <a:xfrm>
              <a:off x="1008409" y="4098"/>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10"/>
            <p:cNvSpPr txBox="1"/>
            <p:nvPr/>
          </p:nvSpPr>
          <p:spPr>
            <a:xfrm>
              <a:off x="1008409" y="4098"/>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Position title</a:t>
              </a:r>
              <a:endParaRPr sz="1400" b="0" i="0" u="none" strike="noStrike" cap="none">
                <a:solidFill>
                  <a:srgbClr val="000000"/>
                </a:solidFill>
                <a:latin typeface="Arial"/>
                <a:ea typeface="Arial"/>
                <a:cs typeface="Arial"/>
                <a:sym typeface="Arial"/>
              </a:endParaRPr>
            </a:p>
          </p:txBody>
        </p:sp>
        <p:sp>
          <p:nvSpPr>
            <p:cNvPr id="517" name="Google Shape;517;p10"/>
            <p:cNvSpPr/>
            <p:nvPr/>
          </p:nvSpPr>
          <p:spPr>
            <a:xfrm>
              <a:off x="3165464" y="4098"/>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10"/>
            <p:cNvSpPr txBox="1"/>
            <p:nvPr/>
          </p:nvSpPr>
          <p:spPr>
            <a:xfrm>
              <a:off x="3165464" y="4098"/>
              <a:ext cx="1627991"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Reveals experience level needed</a:t>
              </a:r>
              <a:endParaRPr sz="1400" b="0" i="0" u="none" strike="noStrike" cap="none">
                <a:solidFill>
                  <a:srgbClr val="000000"/>
                </a:solidFill>
                <a:latin typeface="Arial"/>
                <a:ea typeface="Arial"/>
                <a:cs typeface="Arial"/>
                <a:sym typeface="Arial"/>
              </a:endParaRPr>
            </a:p>
          </p:txBody>
        </p:sp>
        <p:sp>
          <p:nvSpPr>
            <p:cNvPr id="519" name="Google Shape;519;p10"/>
            <p:cNvSpPr/>
            <p:nvPr/>
          </p:nvSpPr>
          <p:spPr>
            <a:xfrm>
              <a:off x="0" y="1095450"/>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10"/>
            <p:cNvSpPr/>
            <p:nvPr/>
          </p:nvSpPr>
          <p:spPr>
            <a:xfrm>
              <a:off x="264107" y="1291894"/>
              <a:ext cx="480194" cy="480194"/>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10"/>
            <p:cNvSpPr/>
            <p:nvPr/>
          </p:nvSpPr>
          <p:spPr>
            <a:xfrm>
              <a:off x="1008409" y="1095450"/>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10"/>
            <p:cNvSpPr txBox="1"/>
            <p:nvPr/>
          </p:nvSpPr>
          <p:spPr>
            <a:xfrm>
              <a:off x="1008409" y="1095450"/>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Field of study</a:t>
              </a:r>
              <a:endParaRPr sz="1400" b="0" i="0" u="none" strike="noStrike" cap="none">
                <a:solidFill>
                  <a:srgbClr val="000000"/>
                </a:solidFill>
                <a:latin typeface="Arial"/>
                <a:ea typeface="Arial"/>
                <a:cs typeface="Arial"/>
                <a:sym typeface="Arial"/>
              </a:endParaRPr>
            </a:p>
          </p:txBody>
        </p:sp>
        <p:sp>
          <p:nvSpPr>
            <p:cNvPr id="523" name="Google Shape;523;p10"/>
            <p:cNvSpPr/>
            <p:nvPr/>
          </p:nvSpPr>
          <p:spPr>
            <a:xfrm>
              <a:off x="3165464" y="1095450"/>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10"/>
            <p:cNvSpPr txBox="1"/>
            <p:nvPr/>
          </p:nvSpPr>
          <p:spPr>
            <a:xfrm>
              <a:off x="3165464" y="1095450"/>
              <a:ext cx="1627991"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Highlight your knowledge in this area</a:t>
              </a:r>
              <a:endParaRPr sz="1400" b="0" i="0" u="none" strike="noStrike" cap="none">
                <a:solidFill>
                  <a:srgbClr val="000000"/>
                </a:solidFill>
                <a:latin typeface="Arial"/>
                <a:ea typeface="Arial"/>
                <a:cs typeface="Arial"/>
                <a:sym typeface="Arial"/>
              </a:endParaRPr>
            </a:p>
          </p:txBody>
        </p:sp>
        <p:sp>
          <p:nvSpPr>
            <p:cNvPr id="525" name="Google Shape;525;p10"/>
            <p:cNvSpPr/>
            <p:nvPr/>
          </p:nvSpPr>
          <p:spPr>
            <a:xfrm>
              <a:off x="0" y="2186802"/>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10"/>
            <p:cNvSpPr/>
            <p:nvPr/>
          </p:nvSpPr>
          <p:spPr>
            <a:xfrm>
              <a:off x="264107" y="2383246"/>
              <a:ext cx="480194" cy="480194"/>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0"/>
            <p:cNvSpPr/>
            <p:nvPr/>
          </p:nvSpPr>
          <p:spPr>
            <a:xfrm>
              <a:off x="1008409" y="2186802"/>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10"/>
            <p:cNvSpPr txBox="1"/>
            <p:nvPr/>
          </p:nvSpPr>
          <p:spPr>
            <a:xfrm>
              <a:off x="1008409" y="2186802"/>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Position split</a:t>
              </a:r>
              <a:endParaRPr sz="1400" b="0" i="0" u="none" strike="noStrike" cap="none">
                <a:solidFill>
                  <a:srgbClr val="000000"/>
                </a:solidFill>
                <a:latin typeface="Arial"/>
                <a:ea typeface="Arial"/>
                <a:cs typeface="Arial"/>
                <a:sym typeface="Arial"/>
              </a:endParaRPr>
            </a:p>
          </p:txBody>
        </p:sp>
        <p:sp>
          <p:nvSpPr>
            <p:cNvPr id="529" name="Google Shape;529;p10"/>
            <p:cNvSpPr/>
            <p:nvPr/>
          </p:nvSpPr>
          <p:spPr>
            <a:xfrm>
              <a:off x="3165464" y="2186802"/>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10"/>
            <p:cNvSpPr txBox="1"/>
            <p:nvPr/>
          </p:nvSpPr>
          <p:spPr>
            <a:xfrm>
              <a:off x="3165464" y="2186802"/>
              <a:ext cx="1765309"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Research? Teaching? Extension? Marketing? Multi-disciplinary?</a:t>
              </a:r>
              <a:endParaRPr sz="1400" b="0" i="0" u="none" strike="noStrike" cap="none">
                <a:solidFill>
                  <a:srgbClr val="000000"/>
                </a:solidFill>
                <a:latin typeface="Arial"/>
                <a:ea typeface="Arial"/>
                <a:cs typeface="Arial"/>
                <a:sym typeface="Arial"/>
              </a:endParaRPr>
            </a:p>
          </p:txBody>
        </p:sp>
        <p:sp>
          <p:nvSpPr>
            <p:cNvPr id="531" name="Google Shape;531;p10"/>
            <p:cNvSpPr/>
            <p:nvPr/>
          </p:nvSpPr>
          <p:spPr>
            <a:xfrm>
              <a:off x="0" y="3278154"/>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10"/>
            <p:cNvSpPr/>
            <p:nvPr/>
          </p:nvSpPr>
          <p:spPr>
            <a:xfrm>
              <a:off x="264107" y="3474597"/>
              <a:ext cx="480194" cy="480194"/>
            </a:xfrm>
            <a:prstGeom prst="rect">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10"/>
            <p:cNvSpPr/>
            <p:nvPr/>
          </p:nvSpPr>
          <p:spPr>
            <a:xfrm>
              <a:off x="1008409" y="3278154"/>
              <a:ext cx="3785046"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10"/>
            <p:cNvSpPr txBox="1"/>
            <p:nvPr/>
          </p:nvSpPr>
          <p:spPr>
            <a:xfrm>
              <a:off x="1008409" y="3278154"/>
              <a:ext cx="3785046"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Other requirements/preferred qualifications</a:t>
              </a:r>
              <a:endParaRPr sz="1400" b="0" i="0" u="none" strike="noStrike" cap="none">
                <a:solidFill>
                  <a:srgbClr val="000000"/>
                </a:solidFill>
                <a:latin typeface="Arial"/>
                <a:ea typeface="Arial"/>
                <a:cs typeface="Arial"/>
                <a:sym typeface="Arial"/>
              </a:endParaRPr>
            </a:p>
          </p:txBody>
        </p:sp>
        <p:sp>
          <p:nvSpPr>
            <p:cNvPr id="535" name="Google Shape;535;p10"/>
            <p:cNvSpPr/>
            <p:nvPr/>
          </p:nvSpPr>
          <p:spPr>
            <a:xfrm>
              <a:off x="0" y="4369506"/>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10"/>
            <p:cNvSpPr/>
            <p:nvPr/>
          </p:nvSpPr>
          <p:spPr>
            <a:xfrm>
              <a:off x="264107" y="4565949"/>
              <a:ext cx="480194" cy="480194"/>
            </a:xfrm>
            <a:prstGeom prst="rect">
              <a:avLst/>
            </a:prstGeom>
            <a:blipFill rotWithShape="1">
              <a:blip r:embed="rId8">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7" name="Google Shape;537;p10"/>
            <p:cNvSpPr/>
            <p:nvPr/>
          </p:nvSpPr>
          <p:spPr>
            <a:xfrm>
              <a:off x="1008409" y="4369506"/>
              <a:ext cx="3785046"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10"/>
            <p:cNvSpPr txBox="1"/>
            <p:nvPr/>
          </p:nvSpPr>
          <p:spPr>
            <a:xfrm>
              <a:off x="1008409" y="4369506"/>
              <a:ext cx="3785046"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If you don’t understand something: Find out! </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11"/>
          <p:cNvSpPr txBox="1">
            <a:spLocks noGrp="1"/>
          </p:cNvSpPr>
          <p:nvPr>
            <p:ph type="title"/>
          </p:nvPr>
        </p:nvSpPr>
        <p:spPr>
          <a:xfrm>
            <a:off x="457199" y="278496"/>
            <a:ext cx="8260235" cy="1030086"/>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1"/>
              </a:buClr>
              <a:buSzPts val="3200"/>
              <a:buFont typeface="Century Gothic"/>
              <a:buNone/>
            </a:pPr>
            <a:r>
              <a:rPr lang="en-US"/>
              <a:t>Reading the Job Advertisement</a:t>
            </a:r>
            <a:endParaRPr/>
          </a:p>
        </p:txBody>
      </p:sp>
      <p:pic>
        <p:nvPicPr>
          <p:cNvPr id="544" name="Google Shape;544;p11" descr="Screen shot 2015-02-25 at 10.03.01 PM.png"/>
          <p:cNvPicPr preferRelativeResize="0"/>
          <p:nvPr/>
        </p:nvPicPr>
        <p:blipFill rotWithShape="1">
          <a:blip r:embed="rId3">
            <a:alphaModFix/>
          </a:blip>
          <a:srcRect/>
          <a:stretch/>
        </p:blipFill>
        <p:spPr>
          <a:xfrm>
            <a:off x="771040" y="1219237"/>
            <a:ext cx="7601919" cy="5457788"/>
          </a:xfrm>
          <a:prstGeom prst="rect">
            <a:avLst/>
          </a:prstGeom>
          <a:noFill/>
          <a:ln>
            <a:noFill/>
          </a:ln>
        </p:spPr>
      </p:pic>
      <p:sp>
        <p:nvSpPr>
          <p:cNvPr id="545" name="Google Shape;545;p11"/>
          <p:cNvSpPr txBox="1"/>
          <p:nvPr/>
        </p:nvSpPr>
        <p:spPr>
          <a:xfrm>
            <a:off x="1092490" y="2064657"/>
            <a:ext cx="203816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Company Info</a:t>
            </a:r>
            <a:endParaRPr sz="1400" b="0" i="0" u="none" strike="noStrike" cap="none">
              <a:solidFill>
                <a:srgbClr val="000000"/>
              </a:solidFill>
              <a:latin typeface="Arial"/>
              <a:ea typeface="Arial"/>
              <a:cs typeface="Arial"/>
              <a:sym typeface="Arial"/>
            </a:endParaRPr>
          </a:p>
        </p:txBody>
      </p:sp>
      <p:sp>
        <p:nvSpPr>
          <p:cNvPr id="546" name="Google Shape;546;p11"/>
          <p:cNvSpPr txBox="1"/>
          <p:nvPr/>
        </p:nvSpPr>
        <p:spPr>
          <a:xfrm>
            <a:off x="1092490" y="3623471"/>
            <a:ext cx="203816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Job Description</a:t>
            </a:r>
            <a:endParaRPr sz="1400" b="0" i="0" u="none" strike="noStrike" cap="none">
              <a:solidFill>
                <a:srgbClr val="000000"/>
              </a:solidFill>
              <a:latin typeface="Arial"/>
              <a:ea typeface="Arial"/>
              <a:cs typeface="Arial"/>
              <a:sym typeface="Arial"/>
            </a:endParaRPr>
          </a:p>
        </p:txBody>
      </p:sp>
      <p:sp>
        <p:nvSpPr>
          <p:cNvPr id="547" name="Google Shape;547;p11"/>
          <p:cNvSpPr txBox="1"/>
          <p:nvPr/>
        </p:nvSpPr>
        <p:spPr>
          <a:xfrm>
            <a:off x="50885" y="5309849"/>
            <a:ext cx="3174922"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Anything underlined in red should be </a:t>
            </a:r>
            <a:r>
              <a:rPr lang="en-US" sz="1800" b="0" i="1" u="none" strike="noStrike" cap="none">
                <a:solidFill>
                  <a:srgbClr val="FF0000"/>
                </a:solidFill>
                <a:latin typeface="Century Gothic"/>
                <a:ea typeface="Century Gothic"/>
                <a:cs typeface="Century Gothic"/>
                <a:sym typeface="Century Gothic"/>
              </a:rPr>
              <a:t>specifically </a:t>
            </a:r>
            <a:r>
              <a:rPr lang="en-US" sz="1800" b="0" i="0" u="none" strike="noStrike" cap="none">
                <a:solidFill>
                  <a:srgbClr val="FF0000"/>
                </a:solidFill>
                <a:latin typeface="Century Gothic"/>
                <a:ea typeface="Century Gothic"/>
                <a:cs typeface="Century Gothic"/>
                <a:sym typeface="Century Gothic"/>
              </a:rPr>
              <a:t>addressed in your CV</a:t>
            </a:r>
            <a:endParaRPr sz="1400" b="0" i="0" u="none" strike="noStrike" cap="none">
              <a:solidFill>
                <a:srgbClr val="000000"/>
              </a:solidFill>
              <a:latin typeface="Arial"/>
              <a:ea typeface="Arial"/>
              <a:cs typeface="Arial"/>
              <a:sym typeface="Arial"/>
            </a:endParaRPr>
          </a:p>
        </p:txBody>
      </p:sp>
      <p:cxnSp>
        <p:nvCxnSpPr>
          <p:cNvPr id="548" name="Google Shape;548;p11"/>
          <p:cNvCxnSpPr/>
          <p:nvPr/>
        </p:nvCxnSpPr>
        <p:spPr>
          <a:xfrm>
            <a:off x="5614132" y="3396962"/>
            <a:ext cx="1365242" cy="0"/>
          </a:xfrm>
          <a:prstGeom prst="straightConnector1">
            <a:avLst/>
          </a:prstGeom>
          <a:noFill/>
          <a:ln w="19050" cap="rnd" cmpd="sng">
            <a:solidFill>
              <a:srgbClr val="FF0000"/>
            </a:solidFill>
            <a:prstDash val="solid"/>
            <a:round/>
            <a:headEnd type="none" w="sm" len="sm"/>
            <a:tailEnd type="none" w="sm" len="sm"/>
          </a:ln>
        </p:spPr>
      </p:cxnSp>
      <p:cxnSp>
        <p:nvCxnSpPr>
          <p:cNvPr id="549" name="Google Shape;549;p11"/>
          <p:cNvCxnSpPr/>
          <p:nvPr/>
        </p:nvCxnSpPr>
        <p:spPr>
          <a:xfrm>
            <a:off x="5173993" y="3583427"/>
            <a:ext cx="2004421" cy="0"/>
          </a:xfrm>
          <a:prstGeom prst="straightConnector1">
            <a:avLst/>
          </a:prstGeom>
          <a:noFill/>
          <a:ln w="19050" cap="rnd" cmpd="sng">
            <a:solidFill>
              <a:srgbClr val="FF0000"/>
            </a:solidFill>
            <a:prstDash val="solid"/>
            <a:round/>
            <a:headEnd type="none" w="sm" len="sm"/>
            <a:tailEnd type="none" w="sm" len="sm"/>
          </a:ln>
        </p:spPr>
      </p:cxnSp>
      <p:cxnSp>
        <p:nvCxnSpPr>
          <p:cNvPr id="550" name="Google Shape;550;p11"/>
          <p:cNvCxnSpPr/>
          <p:nvPr/>
        </p:nvCxnSpPr>
        <p:spPr>
          <a:xfrm>
            <a:off x="3650297" y="3770914"/>
            <a:ext cx="1172702" cy="0"/>
          </a:xfrm>
          <a:prstGeom prst="straightConnector1">
            <a:avLst/>
          </a:prstGeom>
          <a:noFill/>
          <a:ln w="19050" cap="rnd" cmpd="sng">
            <a:solidFill>
              <a:srgbClr val="FF0000"/>
            </a:solidFill>
            <a:prstDash val="solid"/>
            <a:round/>
            <a:headEnd type="none" w="sm" len="sm"/>
            <a:tailEnd type="none" w="sm" len="sm"/>
          </a:ln>
        </p:spPr>
      </p:cxnSp>
      <p:cxnSp>
        <p:nvCxnSpPr>
          <p:cNvPr id="551" name="Google Shape;551;p11"/>
          <p:cNvCxnSpPr/>
          <p:nvPr/>
        </p:nvCxnSpPr>
        <p:spPr>
          <a:xfrm>
            <a:off x="3913259" y="3978509"/>
            <a:ext cx="4193524" cy="14294"/>
          </a:xfrm>
          <a:prstGeom prst="straightConnector1">
            <a:avLst/>
          </a:prstGeom>
          <a:noFill/>
          <a:ln w="19050" cap="rnd" cmpd="sng">
            <a:solidFill>
              <a:srgbClr val="FF0000"/>
            </a:solidFill>
            <a:prstDash val="solid"/>
            <a:round/>
            <a:headEnd type="none" w="sm" len="sm"/>
            <a:tailEnd type="none" w="sm" len="sm"/>
          </a:ln>
        </p:spPr>
      </p:cxnSp>
      <p:cxnSp>
        <p:nvCxnSpPr>
          <p:cNvPr id="552" name="Google Shape;552;p11"/>
          <p:cNvCxnSpPr/>
          <p:nvPr/>
        </p:nvCxnSpPr>
        <p:spPr>
          <a:xfrm>
            <a:off x="3175184" y="4175733"/>
            <a:ext cx="1257475" cy="0"/>
          </a:xfrm>
          <a:prstGeom prst="straightConnector1">
            <a:avLst/>
          </a:prstGeom>
          <a:noFill/>
          <a:ln w="19050" cap="rnd" cmpd="sng">
            <a:solidFill>
              <a:srgbClr val="FF0000"/>
            </a:solidFill>
            <a:prstDash val="solid"/>
            <a:round/>
            <a:headEnd type="none" w="sm" len="sm"/>
            <a:tailEnd type="none" w="sm" len="sm"/>
          </a:ln>
        </p:spPr>
      </p:cxnSp>
      <p:cxnSp>
        <p:nvCxnSpPr>
          <p:cNvPr id="553" name="Google Shape;553;p11"/>
          <p:cNvCxnSpPr/>
          <p:nvPr/>
        </p:nvCxnSpPr>
        <p:spPr>
          <a:xfrm>
            <a:off x="3458505" y="4750902"/>
            <a:ext cx="3022458" cy="0"/>
          </a:xfrm>
          <a:prstGeom prst="straightConnector1">
            <a:avLst/>
          </a:prstGeom>
          <a:noFill/>
          <a:ln w="19050" cap="rnd" cmpd="sng">
            <a:solidFill>
              <a:srgbClr val="FF0000"/>
            </a:solidFill>
            <a:prstDash val="solid"/>
            <a:round/>
            <a:headEnd type="none" w="sm" len="sm"/>
            <a:tailEnd type="none" w="sm" len="sm"/>
          </a:ln>
        </p:spPr>
      </p:cxnSp>
      <p:cxnSp>
        <p:nvCxnSpPr>
          <p:cNvPr id="554" name="Google Shape;554;p11"/>
          <p:cNvCxnSpPr/>
          <p:nvPr/>
        </p:nvCxnSpPr>
        <p:spPr>
          <a:xfrm>
            <a:off x="3174923" y="4549424"/>
            <a:ext cx="3661306" cy="0"/>
          </a:xfrm>
          <a:prstGeom prst="straightConnector1">
            <a:avLst/>
          </a:prstGeom>
          <a:noFill/>
          <a:ln w="19050" cap="rnd" cmpd="sng">
            <a:solidFill>
              <a:srgbClr val="FF0000"/>
            </a:solidFill>
            <a:prstDash val="solid"/>
            <a:round/>
            <a:headEnd type="none" w="sm" len="sm"/>
            <a:tailEnd type="none" w="sm" len="sm"/>
          </a:ln>
        </p:spPr>
      </p:cxnSp>
      <p:cxnSp>
        <p:nvCxnSpPr>
          <p:cNvPr id="555" name="Google Shape;555;p11"/>
          <p:cNvCxnSpPr/>
          <p:nvPr/>
        </p:nvCxnSpPr>
        <p:spPr>
          <a:xfrm>
            <a:off x="3166582" y="4750902"/>
            <a:ext cx="4367425" cy="0"/>
          </a:xfrm>
          <a:prstGeom prst="straightConnector1">
            <a:avLst/>
          </a:prstGeom>
          <a:noFill/>
          <a:ln w="19050" cap="rnd" cmpd="sng">
            <a:solidFill>
              <a:srgbClr val="FF0000"/>
            </a:solidFill>
            <a:prstDash val="solid"/>
            <a:round/>
            <a:headEnd type="none" w="sm" len="sm"/>
            <a:tailEnd type="none" w="sm" len="sm"/>
          </a:ln>
        </p:spPr>
      </p:cxnSp>
      <p:cxnSp>
        <p:nvCxnSpPr>
          <p:cNvPr id="556" name="Google Shape;556;p11"/>
          <p:cNvCxnSpPr/>
          <p:nvPr/>
        </p:nvCxnSpPr>
        <p:spPr>
          <a:xfrm>
            <a:off x="3151274" y="4953093"/>
            <a:ext cx="1281385" cy="0"/>
          </a:xfrm>
          <a:prstGeom prst="straightConnector1">
            <a:avLst/>
          </a:prstGeom>
          <a:noFill/>
          <a:ln w="19050" cap="rnd" cmpd="sng">
            <a:solidFill>
              <a:srgbClr val="FF0000"/>
            </a:solidFill>
            <a:prstDash val="solid"/>
            <a:round/>
            <a:headEnd type="none" w="sm" len="sm"/>
            <a:tailEnd type="none" w="sm" len="sm"/>
          </a:ln>
        </p:spPr>
      </p:cxnSp>
      <p:cxnSp>
        <p:nvCxnSpPr>
          <p:cNvPr id="557" name="Google Shape;557;p11"/>
          <p:cNvCxnSpPr/>
          <p:nvPr/>
        </p:nvCxnSpPr>
        <p:spPr>
          <a:xfrm>
            <a:off x="5933585" y="5238374"/>
            <a:ext cx="1349337" cy="0"/>
          </a:xfrm>
          <a:prstGeom prst="straightConnector1">
            <a:avLst/>
          </a:prstGeom>
          <a:noFill/>
          <a:ln w="19050" cap="rnd" cmpd="sng">
            <a:solidFill>
              <a:srgbClr val="FF0000"/>
            </a:solidFill>
            <a:prstDash val="solid"/>
            <a:round/>
            <a:headEnd type="none" w="sm" len="sm"/>
            <a:tailEnd type="none" w="sm" len="sm"/>
          </a:ln>
        </p:spPr>
      </p:cxnSp>
      <p:cxnSp>
        <p:nvCxnSpPr>
          <p:cNvPr id="558" name="Google Shape;558;p11"/>
          <p:cNvCxnSpPr/>
          <p:nvPr/>
        </p:nvCxnSpPr>
        <p:spPr>
          <a:xfrm>
            <a:off x="6927123" y="5442047"/>
            <a:ext cx="673631" cy="0"/>
          </a:xfrm>
          <a:prstGeom prst="straightConnector1">
            <a:avLst/>
          </a:prstGeom>
          <a:noFill/>
          <a:ln w="19050" cap="rnd" cmpd="sng">
            <a:solidFill>
              <a:srgbClr val="FF0000"/>
            </a:solidFill>
            <a:prstDash val="solid"/>
            <a:round/>
            <a:headEnd type="none" w="sm" len="sm"/>
            <a:tailEnd type="none" w="sm" len="sm"/>
          </a:ln>
        </p:spPr>
      </p:cxnSp>
      <p:cxnSp>
        <p:nvCxnSpPr>
          <p:cNvPr id="559" name="Google Shape;559;p11"/>
          <p:cNvCxnSpPr/>
          <p:nvPr/>
        </p:nvCxnSpPr>
        <p:spPr>
          <a:xfrm>
            <a:off x="3188983" y="5842281"/>
            <a:ext cx="1345263" cy="0"/>
          </a:xfrm>
          <a:prstGeom prst="straightConnector1">
            <a:avLst/>
          </a:prstGeom>
          <a:noFill/>
          <a:ln w="19050" cap="rnd" cmpd="sng">
            <a:solidFill>
              <a:srgbClr val="FF0000"/>
            </a:solidFill>
            <a:prstDash val="solid"/>
            <a:round/>
            <a:headEnd type="none" w="sm" len="sm"/>
            <a:tailEnd type="none" w="sm" len="sm"/>
          </a:ln>
        </p:spPr>
      </p:cxnSp>
      <p:cxnSp>
        <p:nvCxnSpPr>
          <p:cNvPr id="560" name="Google Shape;560;p11"/>
          <p:cNvCxnSpPr/>
          <p:nvPr/>
        </p:nvCxnSpPr>
        <p:spPr>
          <a:xfrm>
            <a:off x="6480963" y="5842281"/>
            <a:ext cx="1488510" cy="0"/>
          </a:xfrm>
          <a:prstGeom prst="straightConnector1">
            <a:avLst/>
          </a:prstGeom>
          <a:noFill/>
          <a:ln w="19050" cap="rnd" cmpd="sng">
            <a:solidFill>
              <a:srgbClr val="FF0000"/>
            </a:solidFill>
            <a:prstDash val="solid"/>
            <a:round/>
            <a:headEnd type="none" w="sm" len="sm"/>
            <a:tailEnd type="none" w="sm" len="sm"/>
          </a:ln>
        </p:spPr>
      </p:cxnSp>
      <p:cxnSp>
        <p:nvCxnSpPr>
          <p:cNvPr id="561" name="Google Shape;561;p11"/>
          <p:cNvCxnSpPr/>
          <p:nvPr/>
        </p:nvCxnSpPr>
        <p:spPr>
          <a:xfrm>
            <a:off x="3218813" y="6046164"/>
            <a:ext cx="1488510" cy="0"/>
          </a:xfrm>
          <a:prstGeom prst="straightConnector1">
            <a:avLst/>
          </a:prstGeom>
          <a:noFill/>
          <a:ln w="19050" cap="rnd" cmpd="sng">
            <a:solidFill>
              <a:srgbClr val="FF0000"/>
            </a:solidFill>
            <a:prstDash val="solid"/>
            <a:round/>
            <a:headEnd type="none" w="sm" len="sm"/>
            <a:tailEnd type="none" w="sm" len="sm"/>
          </a:ln>
        </p:spPr>
      </p:cxnSp>
      <p:cxnSp>
        <p:nvCxnSpPr>
          <p:cNvPr id="562" name="Google Shape;562;p11"/>
          <p:cNvCxnSpPr/>
          <p:nvPr/>
        </p:nvCxnSpPr>
        <p:spPr>
          <a:xfrm>
            <a:off x="4753872" y="6043594"/>
            <a:ext cx="3049008" cy="10891"/>
          </a:xfrm>
          <a:prstGeom prst="straightConnector1">
            <a:avLst/>
          </a:prstGeom>
          <a:noFill/>
          <a:ln w="19050" cap="rnd" cmpd="sng">
            <a:solidFill>
              <a:srgbClr val="FF0000"/>
            </a:solidFill>
            <a:prstDash val="solid"/>
            <a:round/>
            <a:headEnd type="none" w="sm" len="sm"/>
            <a:tailEnd type="none" w="sm" len="sm"/>
          </a:ln>
        </p:spPr>
      </p:cxnSp>
      <p:cxnSp>
        <p:nvCxnSpPr>
          <p:cNvPr id="563" name="Google Shape;563;p11"/>
          <p:cNvCxnSpPr/>
          <p:nvPr/>
        </p:nvCxnSpPr>
        <p:spPr>
          <a:xfrm>
            <a:off x="3174923" y="6233179"/>
            <a:ext cx="4523454" cy="0"/>
          </a:xfrm>
          <a:prstGeom prst="straightConnector1">
            <a:avLst/>
          </a:prstGeom>
          <a:noFill/>
          <a:ln w="19050" cap="rnd" cmpd="sng">
            <a:solidFill>
              <a:srgbClr val="FF0000"/>
            </a:solidFill>
            <a:prstDash val="solid"/>
            <a:round/>
            <a:headEnd type="none" w="sm" len="sm"/>
            <a:tailEnd type="none" w="sm" len="sm"/>
          </a:ln>
        </p:spPr>
      </p:cxnSp>
      <p:cxnSp>
        <p:nvCxnSpPr>
          <p:cNvPr id="564" name="Google Shape;564;p11"/>
          <p:cNvCxnSpPr/>
          <p:nvPr/>
        </p:nvCxnSpPr>
        <p:spPr>
          <a:xfrm>
            <a:off x="3188983" y="6426259"/>
            <a:ext cx="4509394" cy="0"/>
          </a:xfrm>
          <a:prstGeom prst="straightConnector1">
            <a:avLst/>
          </a:prstGeom>
          <a:noFill/>
          <a:ln w="19050" cap="rnd" cmpd="sng">
            <a:solidFill>
              <a:srgbClr val="FF0000"/>
            </a:solidFill>
            <a:prstDash val="solid"/>
            <a:round/>
            <a:headEnd type="none" w="sm" len="sm"/>
            <a:tailEnd type="none" w="sm" len="sm"/>
          </a:ln>
        </p:spPr>
      </p:cxnSp>
      <p:cxnSp>
        <p:nvCxnSpPr>
          <p:cNvPr id="565" name="Google Shape;565;p11"/>
          <p:cNvCxnSpPr/>
          <p:nvPr/>
        </p:nvCxnSpPr>
        <p:spPr>
          <a:xfrm>
            <a:off x="3166582" y="6604642"/>
            <a:ext cx="673631" cy="0"/>
          </a:xfrm>
          <a:prstGeom prst="straightConnector1">
            <a:avLst/>
          </a:prstGeom>
          <a:noFill/>
          <a:ln w="19050" cap="rnd" cmpd="sng">
            <a:solidFill>
              <a:srgbClr val="FF0000"/>
            </a:solidFill>
            <a:prstDash val="solid"/>
            <a:round/>
            <a:headEnd type="none" w="sm" len="sm"/>
            <a:tailEnd type="none" w="sm" len="sm"/>
          </a:ln>
        </p:spPr>
      </p:cxnSp>
      <p:cxnSp>
        <p:nvCxnSpPr>
          <p:cNvPr id="566" name="Google Shape;566;p11"/>
          <p:cNvCxnSpPr/>
          <p:nvPr/>
        </p:nvCxnSpPr>
        <p:spPr>
          <a:xfrm rot="10800000" flipH="1">
            <a:off x="3112783" y="5454381"/>
            <a:ext cx="2919000" cy="6900"/>
          </a:xfrm>
          <a:prstGeom prst="straightConnector1">
            <a:avLst/>
          </a:prstGeom>
          <a:noFill/>
          <a:ln w="19050" cap="rnd" cmpd="sng">
            <a:solidFill>
              <a:srgbClr val="FF0000"/>
            </a:solidFill>
            <a:prstDash val="solid"/>
            <a:round/>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gae27db19d3_0_0"/>
          <p:cNvSpPr txBox="1">
            <a:spLocks noGrp="1"/>
          </p:cNvSpPr>
          <p:nvPr>
            <p:ph type="title"/>
          </p:nvPr>
        </p:nvSpPr>
        <p:spPr>
          <a:xfrm>
            <a:off x="457199" y="278496"/>
            <a:ext cx="8260200" cy="1030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200"/>
              <a:buFont typeface="Century Gothic"/>
              <a:buNone/>
            </a:pPr>
            <a:r>
              <a:rPr lang="en-US"/>
              <a:t>Reading the Job Advertisement</a:t>
            </a:r>
            <a:endParaRPr/>
          </a:p>
        </p:txBody>
      </p:sp>
      <p:pic>
        <p:nvPicPr>
          <p:cNvPr id="572" name="Google Shape;572;gae27db19d3_0_0" descr="Screen shot 2015-02-25 at 10.03.01 PM.png"/>
          <p:cNvPicPr preferRelativeResize="0"/>
          <p:nvPr/>
        </p:nvPicPr>
        <p:blipFill rotWithShape="1">
          <a:blip r:embed="rId3">
            <a:alphaModFix/>
          </a:blip>
          <a:srcRect/>
          <a:stretch/>
        </p:blipFill>
        <p:spPr>
          <a:xfrm>
            <a:off x="771040" y="1219237"/>
            <a:ext cx="7601919" cy="5457788"/>
          </a:xfrm>
          <a:prstGeom prst="rect">
            <a:avLst/>
          </a:prstGeom>
          <a:noFill/>
          <a:ln>
            <a:noFill/>
          </a:ln>
        </p:spPr>
      </p:pic>
      <p:sp>
        <p:nvSpPr>
          <p:cNvPr id="573" name="Google Shape;573;gae27db19d3_0_0"/>
          <p:cNvSpPr txBox="1"/>
          <p:nvPr/>
        </p:nvSpPr>
        <p:spPr>
          <a:xfrm>
            <a:off x="1092490" y="2064657"/>
            <a:ext cx="20382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Company Info</a:t>
            </a:r>
            <a:endParaRPr sz="1400" b="0" i="0" u="none" strike="noStrike" cap="none">
              <a:solidFill>
                <a:srgbClr val="000000"/>
              </a:solidFill>
              <a:latin typeface="Arial"/>
              <a:ea typeface="Arial"/>
              <a:cs typeface="Arial"/>
              <a:sym typeface="Arial"/>
            </a:endParaRPr>
          </a:p>
        </p:txBody>
      </p:sp>
      <p:sp>
        <p:nvSpPr>
          <p:cNvPr id="574" name="Google Shape;574;gae27db19d3_0_0"/>
          <p:cNvSpPr txBox="1"/>
          <p:nvPr/>
        </p:nvSpPr>
        <p:spPr>
          <a:xfrm>
            <a:off x="1092490" y="3623471"/>
            <a:ext cx="20382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Job Description</a:t>
            </a:r>
            <a:endParaRPr sz="1400" b="0" i="0" u="none" strike="noStrike" cap="none">
              <a:solidFill>
                <a:srgbClr val="000000"/>
              </a:solidFill>
              <a:latin typeface="Arial"/>
              <a:ea typeface="Arial"/>
              <a:cs typeface="Arial"/>
              <a:sym typeface="Arial"/>
            </a:endParaRPr>
          </a:p>
        </p:txBody>
      </p:sp>
      <p:sp>
        <p:nvSpPr>
          <p:cNvPr id="575" name="Google Shape;575;gae27db19d3_0_0"/>
          <p:cNvSpPr txBox="1"/>
          <p:nvPr/>
        </p:nvSpPr>
        <p:spPr>
          <a:xfrm>
            <a:off x="50885" y="5309849"/>
            <a:ext cx="3174900" cy="92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Anything underlined in red should be </a:t>
            </a:r>
            <a:r>
              <a:rPr lang="en-US" sz="1800" b="0" i="1" u="none" strike="noStrike" cap="none">
                <a:solidFill>
                  <a:srgbClr val="FF0000"/>
                </a:solidFill>
                <a:latin typeface="Century Gothic"/>
                <a:ea typeface="Century Gothic"/>
                <a:cs typeface="Century Gothic"/>
                <a:sym typeface="Century Gothic"/>
              </a:rPr>
              <a:t>specifically </a:t>
            </a:r>
            <a:r>
              <a:rPr lang="en-US" sz="1800" b="0" i="0" u="none" strike="noStrike" cap="none">
                <a:solidFill>
                  <a:srgbClr val="FF0000"/>
                </a:solidFill>
                <a:latin typeface="Century Gothic"/>
                <a:ea typeface="Century Gothic"/>
                <a:cs typeface="Century Gothic"/>
                <a:sym typeface="Century Gothic"/>
              </a:rPr>
              <a:t>addressed in your CV</a:t>
            </a:r>
            <a:endParaRPr sz="1400" b="0" i="0" u="none" strike="noStrike" cap="none">
              <a:solidFill>
                <a:srgbClr val="000000"/>
              </a:solidFill>
              <a:latin typeface="Arial"/>
              <a:ea typeface="Arial"/>
              <a:cs typeface="Arial"/>
              <a:sym typeface="Arial"/>
            </a:endParaRPr>
          </a:p>
        </p:txBody>
      </p:sp>
      <p:cxnSp>
        <p:nvCxnSpPr>
          <p:cNvPr id="576" name="Google Shape;576;gae27db19d3_0_0"/>
          <p:cNvCxnSpPr/>
          <p:nvPr/>
        </p:nvCxnSpPr>
        <p:spPr>
          <a:xfrm>
            <a:off x="5692513" y="3423089"/>
            <a:ext cx="1365300" cy="0"/>
          </a:xfrm>
          <a:prstGeom prst="straightConnector1">
            <a:avLst/>
          </a:prstGeom>
          <a:noFill/>
          <a:ln w="19050" cap="rnd" cmpd="sng">
            <a:solidFill>
              <a:srgbClr val="FF0000"/>
            </a:solidFill>
            <a:prstDash val="solid"/>
            <a:round/>
            <a:headEnd type="none" w="sm" len="sm"/>
            <a:tailEnd type="none" w="sm" len="sm"/>
          </a:ln>
        </p:spPr>
      </p:cxnSp>
      <p:cxnSp>
        <p:nvCxnSpPr>
          <p:cNvPr id="577" name="Google Shape;577;gae27db19d3_0_0"/>
          <p:cNvCxnSpPr/>
          <p:nvPr/>
        </p:nvCxnSpPr>
        <p:spPr>
          <a:xfrm>
            <a:off x="5278501" y="3626972"/>
            <a:ext cx="2004300" cy="0"/>
          </a:xfrm>
          <a:prstGeom prst="straightConnector1">
            <a:avLst/>
          </a:prstGeom>
          <a:noFill/>
          <a:ln w="19050" cap="rnd" cmpd="sng">
            <a:solidFill>
              <a:srgbClr val="FF0000"/>
            </a:solidFill>
            <a:prstDash val="solid"/>
            <a:round/>
            <a:headEnd type="none" w="sm" len="sm"/>
            <a:tailEnd type="none" w="sm" len="sm"/>
          </a:ln>
        </p:spPr>
      </p:cxnSp>
      <p:cxnSp>
        <p:nvCxnSpPr>
          <p:cNvPr id="578" name="Google Shape;578;gae27db19d3_0_0"/>
          <p:cNvCxnSpPr/>
          <p:nvPr/>
        </p:nvCxnSpPr>
        <p:spPr>
          <a:xfrm>
            <a:off x="3650297" y="3770914"/>
            <a:ext cx="1172700" cy="0"/>
          </a:xfrm>
          <a:prstGeom prst="straightConnector1">
            <a:avLst/>
          </a:prstGeom>
          <a:noFill/>
          <a:ln w="19050" cap="rnd" cmpd="sng">
            <a:solidFill>
              <a:srgbClr val="FF0000"/>
            </a:solidFill>
            <a:prstDash val="solid"/>
            <a:round/>
            <a:headEnd type="none" w="sm" len="sm"/>
            <a:tailEnd type="none" w="sm" len="sm"/>
          </a:ln>
        </p:spPr>
      </p:cxnSp>
      <p:cxnSp>
        <p:nvCxnSpPr>
          <p:cNvPr id="579" name="Google Shape;579;gae27db19d3_0_0"/>
          <p:cNvCxnSpPr/>
          <p:nvPr/>
        </p:nvCxnSpPr>
        <p:spPr>
          <a:xfrm>
            <a:off x="3913259" y="3978509"/>
            <a:ext cx="4490700" cy="0"/>
          </a:xfrm>
          <a:prstGeom prst="straightConnector1">
            <a:avLst/>
          </a:prstGeom>
          <a:noFill/>
          <a:ln w="19050" cap="rnd" cmpd="sng">
            <a:solidFill>
              <a:srgbClr val="FF0000"/>
            </a:solidFill>
            <a:prstDash val="solid"/>
            <a:round/>
            <a:headEnd type="none" w="sm" len="sm"/>
            <a:tailEnd type="none" w="sm" len="sm"/>
          </a:ln>
        </p:spPr>
      </p:cxnSp>
      <p:cxnSp>
        <p:nvCxnSpPr>
          <p:cNvPr id="580" name="Google Shape;580;gae27db19d3_0_0"/>
          <p:cNvCxnSpPr/>
          <p:nvPr/>
        </p:nvCxnSpPr>
        <p:spPr>
          <a:xfrm>
            <a:off x="3044555" y="4184442"/>
            <a:ext cx="1365300" cy="0"/>
          </a:xfrm>
          <a:prstGeom prst="straightConnector1">
            <a:avLst/>
          </a:prstGeom>
          <a:noFill/>
          <a:ln w="19050" cap="rnd" cmpd="sng">
            <a:solidFill>
              <a:srgbClr val="FF0000"/>
            </a:solidFill>
            <a:prstDash val="solid"/>
            <a:round/>
            <a:headEnd type="none" w="sm" len="sm"/>
            <a:tailEnd type="none" w="sm" len="sm"/>
          </a:ln>
        </p:spPr>
      </p:cxnSp>
      <p:cxnSp>
        <p:nvCxnSpPr>
          <p:cNvPr id="581" name="Google Shape;581;gae27db19d3_0_0"/>
          <p:cNvCxnSpPr/>
          <p:nvPr/>
        </p:nvCxnSpPr>
        <p:spPr>
          <a:xfrm>
            <a:off x="3458505" y="4750902"/>
            <a:ext cx="3022500" cy="0"/>
          </a:xfrm>
          <a:prstGeom prst="straightConnector1">
            <a:avLst/>
          </a:prstGeom>
          <a:noFill/>
          <a:ln w="19050" cap="rnd" cmpd="sng">
            <a:solidFill>
              <a:srgbClr val="FF0000"/>
            </a:solidFill>
            <a:prstDash val="solid"/>
            <a:round/>
            <a:headEnd type="none" w="sm" len="sm"/>
            <a:tailEnd type="none" w="sm" len="sm"/>
          </a:ln>
        </p:spPr>
      </p:cxnSp>
      <p:cxnSp>
        <p:nvCxnSpPr>
          <p:cNvPr id="582" name="Google Shape;582;gae27db19d3_0_0"/>
          <p:cNvCxnSpPr/>
          <p:nvPr/>
        </p:nvCxnSpPr>
        <p:spPr>
          <a:xfrm>
            <a:off x="3174923" y="4549424"/>
            <a:ext cx="4051200" cy="0"/>
          </a:xfrm>
          <a:prstGeom prst="straightConnector1">
            <a:avLst/>
          </a:prstGeom>
          <a:noFill/>
          <a:ln w="19050" cap="rnd" cmpd="sng">
            <a:solidFill>
              <a:srgbClr val="FF0000"/>
            </a:solidFill>
            <a:prstDash val="solid"/>
            <a:round/>
            <a:headEnd type="none" w="sm" len="sm"/>
            <a:tailEnd type="none" w="sm" len="sm"/>
          </a:ln>
        </p:spPr>
      </p:cxnSp>
      <p:cxnSp>
        <p:nvCxnSpPr>
          <p:cNvPr id="583" name="Google Shape;583;gae27db19d3_0_0"/>
          <p:cNvCxnSpPr/>
          <p:nvPr/>
        </p:nvCxnSpPr>
        <p:spPr>
          <a:xfrm>
            <a:off x="3758783" y="4750902"/>
            <a:ext cx="4367400" cy="0"/>
          </a:xfrm>
          <a:prstGeom prst="straightConnector1">
            <a:avLst/>
          </a:prstGeom>
          <a:noFill/>
          <a:ln w="19050" cap="rnd" cmpd="sng">
            <a:solidFill>
              <a:srgbClr val="FF0000"/>
            </a:solidFill>
            <a:prstDash val="solid"/>
            <a:round/>
            <a:headEnd type="none" w="sm" len="sm"/>
            <a:tailEnd type="none" w="sm" len="sm"/>
          </a:ln>
        </p:spPr>
      </p:cxnSp>
      <p:cxnSp>
        <p:nvCxnSpPr>
          <p:cNvPr id="584" name="Google Shape;584;gae27db19d3_0_0"/>
          <p:cNvCxnSpPr/>
          <p:nvPr/>
        </p:nvCxnSpPr>
        <p:spPr>
          <a:xfrm>
            <a:off x="3273200" y="4953093"/>
            <a:ext cx="1349400" cy="0"/>
          </a:xfrm>
          <a:prstGeom prst="straightConnector1">
            <a:avLst/>
          </a:prstGeom>
          <a:noFill/>
          <a:ln w="19050" cap="rnd" cmpd="sng">
            <a:solidFill>
              <a:srgbClr val="FF0000"/>
            </a:solidFill>
            <a:prstDash val="solid"/>
            <a:round/>
            <a:headEnd type="none" w="sm" len="sm"/>
            <a:tailEnd type="none" w="sm" len="sm"/>
          </a:ln>
        </p:spPr>
      </p:cxnSp>
      <p:cxnSp>
        <p:nvCxnSpPr>
          <p:cNvPr id="585" name="Google Shape;585;gae27db19d3_0_0"/>
          <p:cNvCxnSpPr/>
          <p:nvPr/>
        </p:nvCxnSpPr>
        <p:spPr>
          <a:xfrm>
            <a:off x="5933585" y="5238374"/>
            <a:ext cx="1349400" cy="0"/>
          </a:xfrm>
          <a:prstGeom prst="straightConnector1">
            <a:avLst/>
          </a:prstGeom>
          <a:noFill/>
          <a:ln w="19050" cap="rnd" cmpd="sng">
            <a:solidFill>
              <a:srgbClr val="FF0000"/>
            </a:solidFill>
            <a:prstDash val="solid"/>
            <a:round/>
            <a:headEnd type="none" w="sm" len="sm"/>
            <a:tailEnd type="none" w="sm" len="sm"/>
          </a:ln>
        </p:spPr>
      </p:cxnSp>
      <p:cxnSp>
        <p:nvCxnSpPr>
          <p:cNvPr id="586" name="Google Shape;586;gae27db19d3_0_0"/>
          <p:cNvCxnSpPr/>
          <p:nvPr/>
        </p:nvCxnSpPr>
        <p:spPr>
          <a:xfrm>
            <a:off x="6669855" y="5450756"/>
            <a:ext cx="949200" cy="0"/>
          </a:xfrm>
          <a:prstGeom prst="straightConnector1">
            <a:avLst/>
          </a:prstGeom>
          <a:noFill/>
          <a:ln w="19050" cap="rnd" cmpd="sng">
            <a:solidFill>
              <a:srgbClr val="FF0000"/>
            </a:solidFill>
            <a:prstDash val="solid"/>
            <a:round/>
            <a:headEnd type="none" w="sm" len="sm"/>
            <a:tailEnd type="none" w="sm" len="sm"/>
          </a:ln>
        </p:spPr>
      </p:cxnSp>
      <p:cxnSp>
        <p:nvCxnSpPr>
          <p:cNvPr id="587" name="Google Shape;587;gae27db19d3_0_0"/>
          <p:cNvCxnSpPr/>
          <p:nvPr/>
        </p:nvCxnSpPr>
        <p:spPr>
          <a:xfrm>
            <a:off x="3115992" y="5842281"/>
            <a:ext cx="1614900" cy="0"/>
          </a:xfrm>
          <a:prstGeom prst="straightConnector1">
            <a:avLst/>
          </a:prstGeom>
          <a:noFill/>
          <a:ln w="19050" cap="rnd" cmpd="sng">
            <a:solidFill>
              <a:srgbClr val="FF0000"/>
            </a:solidFill>
            <a:prstDash val="solid"/>
            <a:round/>
            <a:headEnd type="none" w="sm" len="sm"/>
            <a:tailEnd type="none" w="sm" len="sm"/>
          </a:ln>
        </p:spPr>
      </p:cxnSp>
      <p:cxnSp>
        <p:nvCxnSpPr>
          <p:cNvPr id="588" name="Google Shape;588;gae27db19d3_0_0"/>
          <p:cNvCxnSpPr/>
          <p:nvPr/>
        </p:nvCxnSpPr>
        <p:spPr>
          <a:xfrm>
            <a:off x="6480963" y="5842281"/>
            <a:ext cx="1488600" cy="0"/>
          </a:xfrm>
          <a:prstGeom prst="straightConnector1">
            <a:avLst/>
          </a:prstGeom>
          <a:noFill/>
          <a:ln w="19050" cap="rnd" cmpd="sng">
            <a:solidFill>
              <a:srgbClr val="FF0000"/>
            </a:solidFill>
            <a:prstDash val="solid"/>
            <a:round/>
            <a:headEnd type="none" w="sm" len="sm"/>
            <a:tailEnd type="none" w="sm" len="sm"/>
          </a:ln>
        </p:spPr>
      </p:cxnSp>
      <p:cxnSp>
        <p:nvCxnSpPr>
          <p:cNvPr id="589" name="Google Shape;589;gae27db19d3_0_0"/>
          <p:cNvCxnSpPr/>
          <p:nvPr/>
        </p:nvCxnSpPr>
        <p:spPr>
          <a:xfrm>
            <a:off x="3123015" y="6046164"/>
            <a:ext cx="1488600" cy="0"/>
          </a:xfrm>
          <a:prstGeom prst="straightConnector1">
            <a:avLst/>
          </a:prstGeom>
          <a:noFill/>
          <a:ln w="19050" cap="rnd" cmpd="sng">
            <a:solidFill>
              <a:srgbClr val="FF0000"/>
            </a:solidFill>
            <a:prstDash val="solid"/>
            <a:round/>
            <a:headEnd type="none" w="sm" len="sm"/>
            <a:tailEnd type="none" w="sm" len="sm"/>
          </a:ln>
        </p:spPr>
      </p:cxnSp>
      <p:cxnSp>
        <p:nvCxnSpPr>
          <p:cNvPr id="590" name="Google Shape;590;gae27db19d3_0_0"/>
          <p:cNvCxnSpPr/>
          <p:nvPr/>
        </p:nvCxnSpPr>
        <p:spPr>
          <a:xfrm>
            <a:off x="4534246" y="6043594"/>
            <a:ext cx="3572400" cy="2700"/>
          </a:xfrm>
          <a:prstGeom prst="straightConnector1">
            <a:avLst/>
          </a:prstGeom>
          <a:noFill/>
          <a:ln w="19050" cap="rnd" cmpd="sng">
            <a:solidFill>
              <a:srgbClr val="FF0000"/>
            </a:solidFill>
            <a:prstDash val="solid"/>
            <a:round/>
            <a:headEnd type="none" w="sm" len="sm"/>
            <a:tailEnd type="none" w="sm" len="sm"/>
          </a:ln>
        </p:spPr>
      </p:cxnSp>
      <p:cxnSp>
        <p:nvCxnSpPr>
          <p:cNvPr id="591" name="Google Shape;591;gae27db19d3_0_0"/>
          <p:cNvCxnSpPr/>
          <p:nvPr/>
        </p:nvCxnSpPr>
        <p:spPr>
          <a:xfrm>
            <a:off x="3120786" y="6250047"/>
            <a:ext cx="5360700" cy="2700"/>
          </a:xfrm>
          <a:prstGeom prst="straightConnector1">
            <a:avLst/>
          </a:prstGeom>
          <a:noFill/>
          <a:ln w="19050" cap="rnd" cmpd="sng">
            <a:solidFill>
              <a:srgbClr val="FF0000"/>
            </a:solidFill>
            <a:prstDash val="solid"/>
            <a:round/>
            <a:headEnd type="none" w="sm" len="sm"/>
            <a:tailEnd type="none" w="sm" len="sm"/>
          </a:ln>
        </p:spPr>
      </p:cxnSp>
      <p:cxnSp>
        <p:nvCxnSpPr>
          <p:cNvPr id="592" name="Google Shape;592;gae27db19d3_0_0"/>
          <p:cNvCxnSpPr/>
          <p:nvPr/>
        </p:nvCxnSpPr>
        <p:spPr>
          <a:xfrm>
            <a:off x="3188983" y="6426259"/>
            <a:ext cx="4808100" cy="0"/>
          </a:xfrm>
          <a:prstGeom prst="straightConnector1">
            <a:avLst/>
          </a:prstGeom>
          <a:noFill/>
          <a:ln w="19050" cap="rnd" cmpd="sng">
            <a:solidFill>
              <a:srgbClr val="FF0000"/>
            </a:solidFill>
            <a:prstDash val="solid"/>
            <a:round/>
            <a:headEnd type="none" w="sm" len="sm"/>
            <a:tailEnd type="none" w="sm" len="sm"/>
          </a:ln>
        </p:spPr>
      </p:cxnSp>
      <p:sp>
        <p:nvSpPr>
          <p:cNvPr id="593" name="Google Shape;593;gae27db19d3_0_0"/>
          <p:cNvSpPr txBox="1"/>
          <p:nvPr/>
        </p:nvSpPr>
        <p:spPr>
          <a:xfrm>
            <a:off x="1672675" y="2110150"/>
            <a:ext cx="6189000" cy="2586000"/>
          </a:xfrm>
          <a:prstGeom prst="rect">
            <a:avLst/>
          </a:prstGeom>
          <a:solidFill>
            <a:srgbClr val="FFFFF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0" i="0" u="none" strike="noStrike" cap="none">
                <a:solidFill>
                  <a:srgbClr val="000000"/>
                </a:solidFill>
                <a:latin typeface="Century Gothic"/>
                <a:ea typeface="Century Gothic"/>
                <a:cs typeface="Century Gothic"/>
                <a:sym typeface="Century Gothic"/>
              </a:rPr>
              <a:t>You don’t have to meet 100% of the preferred skills to be considered for the job!</a:t>
            </a:r>
            <a:endParaRPr sz="39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12"/>
          <p:cNvSpPr txBox="1">
            <a:spLocks noGrp="1"/>
          </p:cNvSpPr>
          <p:nvPr>
            <p:ph type="title"/>
          </p:nvPr>
        </p:nvSpPr>
        <p:spPr>
          <a:xfrm>
            <a:off x="623454" y="45413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EBEBEB"/>
              </a:buClr>
              <a:buSzPts val="3200"/>
              <a:buFont typeface="Century Gothic"/>
              <a:buNone/>
            </a:pPr>
            <a:r>
              <a:rPr lang="en-US">
                <a:solidFill>
                  <a:srgbClr val="EBEBEB"/>
                </a:solidFill>
              </a:rPr>
              <a:t>Tailoring Your CV</a:t>
            </a:r>
            <a:endParaRPr/>
          </a:p>
        </p:txBody>
      </p:sp>
      <p:sp>
        <p:nvSpPr>
          <p:cNvPr id="599" name="Google Shape;599;p12"/>
          <p:cNvSpPr txBox="1">
            <a:spLocks noGrp="1"/>
          </p:cNvSpPr>
          <p:nvPr>
            <p:ph type="body" idx="1"/>
          </p:nvPr>
        </p:nvSpPr>
        <p:spPr>
          <a:xfrm>
            <a:off x="457200" y="2094988"/>
            <a:ext cx="8229600" cy="4397700"/>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lnSpc>
                <a:spcPct val="100000"/>
              </a:lnSpc>
              <a:spcBef>
                <a:spcPts val="0"/>
              </a:spcBef>
              <a:spcAft>
                <a:spcPts val="0"/>
              </a:spcAft>
              <a:buSzPct val="86486"/>
              <a:buFont typeface="Century Gothic"/>
              <a:buAutoNum type="arabicPeriod"/>
            </a:pPr>
            <a:r>
              <a:rPr lang="en-US" sz="1500"/>
              <a:t>Personal Info</a:t>
            </a:r>
            <a:endParaRPr/>
          </a:p>
          <a:p>
            <a:pPr marL="342900" lvl="0" indent="-342900" algn="l" rtl="0">
              <a:lnSpc>
                <a:spcPct val="100000"/>
              </a:lnSpc>
              <a:spcBef>
                <a:spcPts val="1000"/>
              </a:spcBef>
              <a:spcAft>
                <a:spcPts val="0"/>
              </a:spcAft>
              <a:buSzPct val="86486"/>
              <a:buFont typeface="Century Gothic"/>
              <a:buAutoNum type="arabicPeriod"/>
            </a:pPr>
            <a:r>
              <a:rPr lang="en-US" sz="1500"/>
              <a:t>Education</a:t>
            </a:r>
            <a:endParaRPr/>
          </a:p>
          <a:p>
            <a:pPr marL="342900" lvl="0" indent="-342900" algn="l" rtl="0">
              <a:lnSpc>
                <a:spcPct val="100000"/>
              </a:lnSpc>
              <a:spcBef>
                <a:spcPts val="1000"/>
              </a:spcBef>
              <a:spcAft>
                <a:spcPts val="0"/>
              </a:spcAft>
              <a:buSzPct val="86486"/>
              <a:buFont typeface="Century Gothic"/>
              <a:buAutoNum type="arabicPeriod"/>
            </a:pPr>
            <a:r>
              <a:rPr lang="en-US" sz="1500"/>
              <a:t>Work/Research experience</a:t>
            </a:r>
            <a:endParaRPr/>
          </a:p>
          <a:p>
            <a:pPr marL="342900" lvl="0" indent="-342900" algn="l" rtl="0">
              <a:lnSpc>
                <a:spcPct val="100000"/>
              </a:lnSpc>
              <a:spcBef>
                <a:spcPts val="1000"/>
              </a:spcBef>
              <a:spcAft>
                <a:spcPts val="0"/>
              </a:spcAft>
              <a:buSzPct val="86486"/>
              <a:buFont typeface="Century Gothic"/>
              <a:buAutoNum type="arabicPeriod"/>
            </a:pPr>
            <a:r>
              <a:rPr lang="en-US" sz="1500"/>
              <a:t>Teaching experience</a:t>
            </a:r>
            <a:endParaRPr sz="1500"/>
          </a:p>
          <a:p>
            <a:pPr marL="342900" lvl="0" indent="-342900" algn="l" rtl="0">
              <a:lnSpc>
                <a:spcPct val="100000"/>
              </a:lnSpc>
              <a:spcBef>
                <a:spcPts val="1000"/>
              </a:spcBef>
              <a:spcAft>
                <a:spcPts val="0"/>
              </a:spcAft>
              <a:buSzPct val="86486"/>
              <a:buFont typeface="Century Gothic"/>
              <a:buAutoNum type="arabicPeriod"/>
            </a:pPr>
            <a:r>
              <a:rPr lang="en-US" sz="1500"/>
              <a:t>Extension experience</a:t>
            </a:r>
            <a:endParaRPr sz="1500"/>
          </a:p>
          <a:p>
            <a:pPr marL="342900" lvl="0" indent="-342900" algn="l" rtl="0">
              <a:lnSpc>
                <a:spcPct val="100000"/>
              </a:lnSpc>
              <a:spcBef>
                <a:spcPts val="1000"/>
              </a:spcBef>
              <a:spcAft>
                <a:spcPts val="0"/>
              </a:spcAft>
              <a:buSzPct val="108108"/>
              <a:buAutoNum type="arabicPeriod"/>
            </a:pPr>
            <a:r>
              <a:rPr lang="en-US" sz="1500"/>
              <a:t>Leadership/mentoring experience</a:t>
            </a:r>
            <a:endParaRPr sz="1500"/>
          </a:p>
          <a:p>
            <a:pPr marL="342900" lvl="0" indent="-342900" algn="l" rtl="0">
              <a:lnSpc>
                <a:spcPct val="100000"/>
              </a:lnSpc>
              <a:spcBef>
                <a:spcPts val="1000"/>
              </a:spcBef>
              <a:spcAft>
                <a:spcPts val="0"/>
              </a:spcAft>
              <a:buSzPct val="86486"/>
              <a:buFont typeface="Century Gothic"/>
              <a:buAutoNum type="arabicPeriod"/>
            </a:pPr>
            <a:r>
              <a:rPr lang="en-US" sz="1500"/>
              <a:t>Publications/presentations</a:t>
            </a:r>
            <a:endParaRPr/>
          </a:p>
          <a:p>
            <a:pPr marL="342900" lvl="0" indent="-342900" algn="l" rtl="0">
              <a:lnSpc>
                <a:spcPct val="100000"/>
              </a:lnSpc>
              <a:spcBef>
                <a:spcPts val="1000"/>
              </a:spcBef>
              <a:spcAft>
                <a:spcPts val="0"/>
              </a:spcAft>
              <a:buSzPct val="86486"/>
              <a:buFont typeface="Century Gothic"/>
              <a:buAutoNum type="arabicPeriod"/>
            </a:pPr>
            <a:r>
              <a:rPr lang="en-US" sz="1500"/>
              <a:t>Grants/awards</a:t>
            </a:r>
            <a:endParaRPr/>
          </a:p>
          <a:p>
            <a:pPr marL="342900" lvl="0" indent="-342900" algn="l" rtl="0">
              <a:lnSpc>
                <a:spcPct val="100000"/>
              </a:lnSpc>
              <a:spcBef>
                <a:spcPts val="1000"/>
              </a:spcBef>
              <a:spcAft>
                <a:spcPts val="0"/>
              </a:spcAft>
              <a:buSzPct val="86486"/>
              <a:buFont typeface="Century Gothic"/>
              <a:buAutoNum type="arabicPeriod"/>
            </a:pPr>
            <a:r>
              <a:rPr lang="en-US" sz="1500"/>
              <a:t>Service/Outreach</a:t>
            </a:r>
            <a:endParaRPr/>
          </a:p>
          <a:p>
            <a:pPr marL="342900" lvl="0" indent="-342900" algn="l" rtl="0">
              <a:lnSpc>
                <a:spcPct val="100000"/>
              </a:lnSpc>
              <a:spcBef>
                <a:spcPts val="1000"/>
              </a:spcBef>
              <a:spcAft>
                <a:spcPts val="0"/>
              </a:spcAft>
              <a:buSzPct val="86486"/>
              <a:buFont typeface="Century Gothic"/>
              <a:buAutoNum type="arabicPeriod"/>
            </a:pPr>
            <a:r>
              <a:rPr lang="en-US" sz="1500"/>
              <a:t>Society Memberships</a:t>
            </a:r>
            <a:endParaRPr/>
          </a:p>
          <a:p>
            <a:pPr marL="342900" lvl="0" indent="-342900" algn="l" rtl="0">
              <a:lnSpc>
                <a:spcPct val="100000"/>
              </a:lnSpc>
              <a:spcBef>
                <a:spcPts val="1000"/>
              </a:spcBef>
              <a:spcAft>
                <a:spcPts val="0"/>
              </a:spcAft>
              <a:buSzPct val="86486"/>
              <a:buFont typeface="Century Gothic"/>
              <a:buAutoNum type="arabicPeriod"/>
            </a:pPr>
            <a:r>
              <a:rPr lang="en-US" sz="1500"/>
              <a:t>Research collaborations</a:t>
            </a:r>
            <a:endParaRPr/>
          </a:p>
          <a:p>
            <a:pPr marL="342900" lvl="0" indent="-342900" algn="l" rtl="0">
              <a:lnSpc>
                <a:spcPct val="100000"/>
              </a:lnSpc>
              <a:spcBef>
                <a:spcPts val="1000"/>
              </a:spcBef>
              <a:spcAft>
                <a:spcPts val="0"/>
              </a:spcAft>
              <a:buSzPct val="86486"/>
              <a:buFont typeface="Century Gothic"/>
              <a:buAutoNum type="arabicPeriod"/>
            </a:pPr>
            <a:r>
              <a:rPr lang="en-US" sz="1500"/>
              <a:t>Specialized training/certification</a:t>
            </a:r>
            <a:endParaRPr/>
          </a:p>
          <a:p>
            <a:pPr marL="342900" lvl="0" indent="0" algn="l" rtl="0">
              <a:lnSpc>
                <a:spcPct val="100000"/>
              </a:lnSpc>
              <a:spcBef>
                <a:spcPts val="1000"/>
              </a:spcBef>
              <a:spcAft>
                <a:spcPts val="0"/>
              </a:spcAft>
              <a:buSzPct val="103783"/>
              <a:buNone/>
            </a:pPr>
            <a:r>
              <a:rPr lang="en-US" sz="1500"/>
              <a:t>*Some jobs may ask for a summary/objective statement: clearly and briefly (2 sentences) describe why you are perfect for the job</a:t>
            </a:r>
            <a:endParaRPr/>
          </a:p>
          <a:p>
            <a:pPr marL="0" lvl="0" indent="0" algn="l" rtl="0">
              <a:lnSpc>
                <a:spcPct val="100000"/>
              </a:lnSpc>
              <a:spcBef>
                <a:spcPts val="1000"/>
              </a:spcBef>
              <a:spcAft>
                <a:spcPts val="0"/>
              </a:spcAft>
              <a:buSzPct val="86486"/>
              <a:buNone/>
            </a:pPr>
            <a:endParaRPr sz="1500"/>
          </a:p>
          <a:p>
            <a:pPr marL="342900" lvl="0" indent="-251459" algn="l" rtl="0">
              <a:lnSpc>
                <a:spcPct val="100000"/>
              </a:lnSpc>
              <a:spcBef>
                <a:spcPts val="1000"/>
              </a:spcBef>
              <a:spcAft>
                <a:spcPts val="0"/>
              </a:spcAft>
              <a:buSzPct val="86486"/>
              <a:buNone/>
            </a:pPr>
            <a:endParaRPr/>
          </a:p>
          <a:p>
            <a:pPr marL="342900" lvl="0" indent="-251459" algn="l" rtl="0">
              <a:lnSpc>
                <a:spcPct val="100000"/>
              </a:lnSpc>
              <a:spcBef>
                <a:spcPts val="1000"/>
              </a:spcBef>
              <a:spcAft>
                <a:spcPts val="0"/>
              </a:spcAft>
              <a:buSzPct val="86486"/>
              <a:buNone/>
            </a:pPr>
            <a:endParaRPr/>
          </a:p>
        </p:txBody>
      </p:sp>
      <p:sp>
        <p:nvSpPr>
          <p:cNvPr id="600" name="Google Shape;600;p12"/>
          <p:cNvSpPr/>
          <p:nvPr/>
        </p:nvSpPr>
        <p:spPr>
          <a:xfrm>
            <a:off x="3964650" y="4675575"/>
            <a:ext cx="549300" cy="1143000"/>
          </a:xfrm>
          <a:prstGeom prst="rightBrace">
            <a:avLst>
              <a:gd name="adj1" fmla="val 8333"/>
              <a:gd name="adj2" fmla="val 50000"/>
            </a:avLst>
          </a:prstGeom>
          <a:noFill/>
          <a:ln w="19050"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601" name="Google Shape;601;p12"/>
          <p:cNvSpPr txBox="1"/>
          <p:nvPr/>
        </p:nvSpPr>
        <p:spPr>
          <a:xfrm>
            <a:off x="4735383" y="4615938"/>
            <a:ext cx="3230400" cy="1477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These may not in the job description but can/should be included if they demonstrate your achievements</a:t>
            </a:r>
            <a:endParaRPr sz="1400" b="0" i="0" u="none" strike="noStrike" cap="none">
              <a:solidFill>
                <a:srgbClr val="000000"/>
              </a:solidFill>
              <a:latin typeface="Arial"/>
              <a:ea typeface="Arial"/>
              <a:cs typeface="Arial"/>
              <a:sym typeface="Arial"/>
            </a:endParaRPr>
          </a:p>
        </p:txBody>
      </p:sp>
      <p:sp>
        <p:nvSpPr>
          <p:cNvPr id="602" name="Google Shape;602;p12"/>
          <p:cNvSpPr/>
          <p:nvPr/>
        </p:nvSpPr>
        <p:spPr>
          <a:xfrm>
            <a:off x="4853783" y="2993660"/>
            <a:ext cx="3296400" cy="646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Describe research/skills relevant to the position</a:t>
            </a:r>
            <a:endParaRPr sz="1400" b="0" i="0" u="none" strike="noStrike" cap="none">
              <a:solidFill>
                <a:srgbClr val="000000"/>
              </a:solidFill>
              <a:latin typeface="Arial"/>
              <a:ea typeface="Arial"/>
              <a:cs typeface="Arial"/>
              <a:sym typeface="Arial"/>
            </a:endParaRPr>
          </a:p>
        </p:txBody>
      </p:sp>
      <p:sp>
        <p:nvSpPr>
          <p:cNvPr id="603" name="Google Shape;603;p12"/>
          <p:cNvSpPr/>
          <p:nvPr/>
        </p:nvSpPr>
        <p:spPr>
          <a:xfrm>
            <a:off x="4107125" y="3058206"/>
            <a:ext cx="549300" cy="741600"/>
          </a:xfrm>
          <a:prstGeom prst="rightBrace">
            <a:avLst>
              <a:gd name="adj1" fmla="val 8333"/>
              <a:gd name="adj2" fmla="val 50000"/>
            </a:avLst>
          </a:prstGeom>
          <a:noFill/>
          <a:ln w="19050"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7"/>
        <p:cNvGrpSpPr/>
        <p:nvPr/>
      </p:nvGrpSpPr>
      <p:grpSpPr>
        <a:xfrm>
          <a:off x="0" y="0"/>
          <a:ext cx="0" cy="0"/>
          <a:chOff x="0" y="0"/>
          <a:chExt cx="0" cy="0"/>
        </a:xfrm>
      </p:grpSpPr>
      <p:sp>
        <p:nvSpPr>
          <p:cNvPr id="608" name="Google Shape;608;p13"/>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3"/>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0" name="Google Shape;610;p13"/>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3"/>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3"/>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13"/>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614" name="Google Shape;614;p13"/>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615" name="Google Shape;615;p13"/>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000"/>
              <a:buFont typeface="Century Gothic"/>
              <a:buNone/>
            </a:pPr>
            <a:r>
              <a:rPr lang="en-US" sz="3000">
                <a:solidFill>
                  <a:srgbClr val="EBEBEB"/>
                </a:solidFill>
              </a:rPr>
              <a:t>Tailoring Your CV</a:t>
            </a:r>
            <a:endParaRPr/>
          </a:p>
        </p:txBody>
      </p:sp>
      <p:sp>
        <p:nvSpPr>
          <p:cNvPr id="616" name="Google Shape;616;p13"/>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17" name="Google Shape;617;p13"/>
          <p:cNvGrpSpPr/>
          <p:nvPr/>
        </p:nvGrpSpPr>
        <p:grpSpPr>
          <a:xfrm>
            <a:off x="3895725" y="1107356"/>
            <a:ext cx="4793456" cy="4648050"/>
            <a:chOff x="0" y="299318"/>
            <a:chExt cx="4793456" cy="4648050"/>
          </a:xfrm>
        </p:grpSpPr>
        <p:sp>
          <p:nvSpPr>
            <p:cNvPr id="618" name="Google Shape;618;p13"/>
            <p:cNvSpPr/>
            <p:nvPr/>
          </p:nvSpPr>
          <p:spPr>
            <a:xfrm>
              <a:off x="0" y="299318"/>
              <a:ext cx="4793456" cy="1118812"/>
            </a:xfrm>
            <a:prstGeom prst="roundRect">
              <a:avLst>
                <a:gd name="adj" fmla="val 16667"/>
              </a:avLst>
            </a:prstGeom>
            <a:solidFill>
              <a:srgbClr val="E96210"/>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13"/>
            <p:cNvSpPr txBox="1"/>
            <p:nvPr/>
          </p:nvSpPr>
          <p:spPr>
            <a:xfrm>
              <a:off x="54616" y="353934"/>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Arrange your CV based on what's important for the position </a:t>
              </a:r>
              <a:endParaRPr sz="1400" b="0" i="0" u="none" strike="noStrike" cap="none">
                <a:solidFill>
                  <a:srgbClr val="000000"/>
                </a:solidFill>
                <a:latin typeface="Arial"/>
                <a:ea typeface="Arial"/>
                <a:cs typeface="Arial"/>
                <a:sym typeface="Arial"/>
              </a:endParaRPr>
            </a:p>
          </p:txBody>
        </p:sp>
        <p:sp>
          <p:nvSpPr>
            <p:cNvPr id="620" name="Google Shape;620;p13"/>
            <p:cNvSpPr/>
            <p:nvPr/>
          </p:nvSpPr>
          <p:spPr>
            <a:xfrm>
              <a:off x="0" y="1475731"/>
              <a:ext cx="4793456" cy="1118812"/>
            </a:xfrm>
            <a:prstGeom prst="roundRect">
              <a:avLst>
                <a:gd name="adj" fmla="val 16667"/>
              </a:avLst>
            </a:prstGeom>
            <a:solidFill>
              <a:srgbClr val="EB8014"/>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1" name="Google Shape;621;p13"/>
            <p:cNvSpPr txBox="1"/>
            <p:nvPr/>
          </p:nvSpPr>
          <p:spPr>
            <a:xfrm>
              <a:off x="54616" y="1530347"/>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Demonstrate technical abilities and ability to fit within institute’s culture</a:t>
              </a:r>
              <a:endParaRPr sz="2000" b="0" i="0" u="none" strike="noStrike" cap="none">
                <a:solidFill>
                  <a:schemeClr val="lt1"/>
                </a:solidFill>
                <a:latin typeface="Century Gothic"/>
                <a:ea typeface="Century Gothic"/>
                <a:cs typeface="Century Gothic"/>
                <a:sym typeface="Century Gothic"/>
              </a:endParaRPr>
            </a:p>
          </p:txBody>
        </p:sp>
        <p:sp>
          <p:nvSpPr>
            <p:cNvPr id="622" name="Google Shape;622;p13"/>
            <p:cNvSpPr/>
            <p:nvPr/>
          </p:nvSpPr>
          <p:spPr>
            <a:xfrm>
              <a:off x="0" y="2652143"/>
              <a:ext cx="4793456" cy="1118812"/>
            </a:xfrm>
            <a:prstGeom prst="roundRect">
              <a:avLst>
                <a:gd name="adj" fmla="val 16667"/>
              </a:avLst>
            </a:prstGeom>
            <a:solidFill>
              <a:srgbClr val="E99D1D"/>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13"/>
            <p:cNvSpPr txBox="1"/>
            <p:nvPr/>
          </p:nvSpPr>
          <p:spPr>
            <a:xfrm>
              <a:off x="54616" y="2706759"/>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Use keywords from job description in CV to demonstrate qualifications (especially if going to HR first)</a:t>
              </a:r>
              <a:endParaRPr sz="1400" b="0" i="0" u="none" strike="noStrike" cap="none">
                <a:solidFill>
                  <a:srgbClr val="000000"/>
                </a:solidFill>
                <a:latin typeface="Arial"/>
                <a:ea typeface="Arial"/>
                <a:cs typeface="Arial"/>
                <a:sym typeface="Arial"/>
              </a:endParaRPr>
            </a:p>
          </p:txBody>
        </p:sp>
        <p:sp>
          <p:nvSpPr>
            <p:cNvPr id="624" name="Google Shape;624;p13"/>
            <p:cNvSpPr/>
            <p:nvPr/>
          </p:nvSpPr>
          <p:spPr>
            <a:xfrm>
              <a:off x="0" y="3828556"/>
              <a:ext cx="4793456" cy="1118812"/>
            </a:xfrm>
            <a:prstGeom prst="roundRect">
              <a:avLst>
                <a:gd name="adj" fmla="val 16667"/>
              </a:avLst>
            </a:prstGeom>
            <a:solidFill>
              <a:srgbClr val="E6B626"/>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5" name="Google Shape;625;p13"/>
            <p:cNvSpPr txBox="1"/>
            <p:nvPr/>
          </p:nvSpPr>
          <p:spPr>
            <a:xfrm>
              <a:off x="54616" y="3883172"/>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Emphasize soft skills as well </a:t>
              </a:r>
              <a:endParaRPr sz="2000" b="0" i="0" u="none" strike="noStrike" cap="none">
                <a:solidFill>
                  <a:schemeClr val="lt1"/>
                </a:solidFill>
                <a:latin typeface="Century Gothic"/>
                <a:ea typeface="Century Gothic"/>
                <a:cs typeface="Century Gothic"/>
                <a:sym typeface="Century Gothic"/>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29"/>
        <p:cNvGrpSpPr/>
        <p:nvPr/>
      </p:nvGrpSpPr>
      <p:grpSpPr>
        <a:xfrm>
          <a:off x="0" y="0"/>
          <a:ext cx="0" cy="0"/>
          <a:chOff x="0" y="0"/>
          <a:chExt cx="0" cy="0"/>
        </a:xfrm>
      </p:grpSpPr>
      <p:sp>
        <p:nvSpPr>
          <p:cNvPr id="630" name="Google Shape;630;p14"/>
          <p:cNvSpPr txBox="1">
            <a:spLocks noGrp="1"/>
          </p:cNvSpPr>
          <p:nvPr>
            <p:ph type="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EBEBEB"/>
              </a:buClr>
              <a:buSzPts val="2700"/>
              <a:buFont typeface="Century Gothic"/>
              <a:buNone/>
            </a:pPr>
            <a:r>
              <a:rPr lang="en-US" sz="2700">
                <a:solidFill>
                  <a:srgbClr val="EBEBEB"/>
                </a:solidFill>
              </a:rPr>
              <a:t>Breakout Sessions: Create CV</a:t>
            </a:r>
            <a:endParaRPr/>
          </a:p>
        </p:txBody>
      </p:sp>
      <p:grpSp>
        <p:nvGrpSpPr>
          <p:cNvPr id="631" name="Google Shape;631;p14"/>
          <p:cNvGrpSpPr/>
          <p:nvPr/>
        </p:nvGrpSpPr>
        <p:grpSpPr>
          <a:xfrm>
            <a:off x="990046" y="3172395"/>
            <a:ext cx="7169344" cy="2592134"/>
            <a:chOff x="24846" y="247163"/>
            <a:chExt cx="7169344" cy="2592134"/>
          </a:xfrm>
        </p:grpSpPr>
        <p:sp>
          <p:nvSpPr>
            <p:cNvPr id="632" name="Google Shape;632;p14"/>
            <p:cNvSpPr/>
            <p:nvPr/>
          </p:nvSpPr>
          <p:spPr>
            <a:xfrm>
              <a:off x="931315" y="247163"/>
              <a:ext cx="1483312" cy="1483312"/>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3" name="Google Shape;633;p14"/>
            <p:cNvSpPr/>
            <p:nvPr/>
          </p:nvSpPr>
          <p:spPr>
            <a:xfrm>
              <a:off x="24846" y="2119297"/>
              <a:ext cx="3296250"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4" name="Google Shape;634;p14"/>
            <p:cNvSpPr txBox="1"/>
            <p:nvPr/>
          </p:nvSpPr>
          <p:spPr>
            <a:xfrm>
              <a:off x="24846" y="2119297"/>
              <a:ext cx="3296250"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Two breakout sessions each</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65"/>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 (20 min each session)</a:t>
              </a:r>
              <a:endParaRPr sz="1900" b="0" i="0" u="none" strike="noStrike" cap="none">
                <a:solidFill>
                  <a:schemeClr val="dk1"/>
                </a:solidFill>
                <a:latin typeface="Century Gothic"/>
                <a:ea typeface="Century Gothic"/>
                <a:cs typeface="Century Gothic"/>
                <a:sym typeface="Century Gothic"/>
              </a:endParaRPr>
            </a:p>
          </p:txBody>
        </p:sp>
        <p:sp>
          <p:nvSpPr>
            <p:cNvPr id="635" name="Google Shape;635;p14"/>
            <p:cNvSpPr/>
            <p:nvPr/>
          </p:nvSpPr>
          <p:spPr>
            <a:xfrm>
              <a:off x="4804409" y="247163"/>
              <a:ext cx="1483312" cy="1483312"/>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6" name="Google Shape;636;p14"/>
            <p:cNvSpPr/>
            <p:nvPr/>
          </p:nvSpPr>
          <p:spPr>
            <a:xfrm>
              <a:off x="3897940" y="2119297"/>
              <a:ext cx="3296250"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7" name="Google Shape;637;p14"/>
            <p:cNvSpPr txBox="1"/>
            <p:nvPr/>
          </p:nvSpPr>
          <p:spPr>
            <a:xfrm>
              <a:off x="3897940" y="2119297"/>
              <a:ext cx="3296250"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Review the job advertisement and create a CV</a:t>
              </a:r>
              <a:endParaRPr sz="1900" b="0" i="0" u="none" strike="noStrike" cap="none">
                <a:solidFill>
                  <a:schemeClr val="dk1"/>
                </a:solidFill>
                <a:latin typeface="Century Gothic"/>
                <a:ea typeface="Century Gothic"/>
                <a:cs typeface="Century Gothic"/>
                <a:sym typeface="Century Gothic"/>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15"/>
          <p:cNvSpPr txBox="1">
            <a:spLocks noGrp="1"/>
          </p:cNvSpPr>
          <p:nvPr>
            <p:ph type="title"/>
          </p:nvPr>
        </p:nvSpPr>
        <p:spPr>
          <a:xfrm>
            <a:off x="457200" y="62579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200"/>
              <a:buFont typeface="Century Gothic"/>
              <a:buNone/>
            </a:pPr>
            <a:r>
              <a:rPr lang="en-US"/>
              <a:t>Breakout Sessions: Summary</a:t>
            </a:r>
            <a:br>
              <a:rPr lang="en-US"/>
            </a:br>
            <a:r>
              <a:rPr lang="en-US"/>
              <a:t>(10 Minutes)</a:t>
            </a:r>
            <a:endParaRPr/>
          </a:p>
        </p:txBody>
      </p:sp>
      <p:sp>
        <p:nvSpPr>
          <p:cNvPr id="643" name="Google Shape;643;p15"/>
          <p:cNvSpPr/>
          <p:nvPr/>
        </p:nvSpPr>
        <p:spPr>
          <a:xfrm>
            <a:off x="457200" y="2171700"/>
            <a:ext cx="8521700" cy="4505325"/>
          </a:xfrm>
          <a:prstGeom prst="rect">
            <a:avLst/>
          </a:prstGeom>
          <a:solidFill>
            <a:schemeClr val="lt1"/>
          </a:solidFill>
          <a:ln w="571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644" name="Google Shape;644;p15"/>
          <p:cNvSpPr txBox="1"/>
          <p:nvPr/>
        </p:nvSpPr>
        <p:spPr>
          <a:xfrm>
            <a:off x="558800" y="2311400"/>
            <a:ext cx="64770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What were main takeaways: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6"/>
          <p:cNvSpPr txBox="1">
            <a:spLocks noGrp="1"/>
          </p:cNvSpPr>
          <p:nvPr>
            <p:ph type="ctrTitle"/>
          </p:nvPr>
        </p:nvSpPr>
        <p:spPr>
          <a:xfrm>
            <a:off x="812800" y="511485"/>
            <a:ext cx="7772400" cy="147002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lt2"/>
              </a:buClr>
              <a:buSzPts val="4000"/>
              <a:buFont typeface="Century Gothic"/>
              <a:buNone/>
            </a:pPr>
            <a:r>
              <a:rPr lang="en-US" sz="4000"/>
              <a:t>Final Thoughts and Questions?</a:t>
            </a:r>
            <a:endParaRPr/>
          </a:p>
        </p:txBody>
      </p:sp>
      <p:pic>
        <p:nvPicPr>
          <p:cNvPr id="650" name="Google Shape;650;p16" descr="http://www.ew.com/sites/default/files/styles/tout_image_612x380/public/i/2013/10/01/Monty-Python-Meaning-of-Life.jpg?itok=Isnvi7UC"/>
          <p:cNvPicPr preferRelativeResize="0"/>
          <p:nvPr/>
        </p:nvPicPr>
        <p:blipFill rotWithShape="1">
          <a:blip r:embed="rId3">
            <a:alphaModFix/>
          </a:blip>
          <a:srcRect/>
          <a:stretch/>
        </p:blipFill>
        <p:spPr>
          <a:xfrm>
            <a:off x="2227943" y="2243382"/>
            <a:ext cx="4688114" cy="291092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4"/>
        <p:cNvGrpSpPr/>
        <p:nvPr/>
      </p:nvGrpSpPr>
      <p:grpSpPr>
        <a:xfrm>
          <a:off x="0" y="0"/>
          <a:ext cx="0" cy="0"/>
          <a:chOff x="0" y="0"/>
          <a:chExt cx="0" cy="0"/>
        </a:xfrm>
      </p:grpSpPr>
      <p:grpSp>
        <p:nvGrpSpPr>
          <p:cNvPr id="655" name="Google Shape;655;gbcd08b8ce3_0_2"/>
          <p:cNvGrpSpPr/>
          <p:nvPr/>
        </p:nvGrpSpPr>
        <p:grpSpPr>
          <a:xfrm>
            <a:off x="-1191" y="0"/>
            <a:ext cx="9145200" cy="6861555"/>
            <a:chOff x="-1588" y="0"/>
            <a:chExt cx="12193599" cy="6861555"/>
          </a:xfrm>
        </p:grpSpPr>
        <p:sp>
          <p:nvSpPr>
            <p:cNvPr id="656" name="Google Shape;656;gbcd08b8ce3_0_2"/>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7" name="Google Shape;657;gbcd08b8ce3_0_2"/>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8" name="Google Shape;658;gbcd08b8ce3_0_2"/>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9" name="Google Shape;659;gbcd08b8ce3_0_2"/>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0" name="Google Shape;660;gbcd08b8ce3_0_2"/>
            <p:cNvSpPr/>
            <p:nvPr/>
          </p:nvSpPr>
          <p:spPr>
            <a:xfrm rot="-589939">
              <a:off x="8490949" y="1797513"/>
              <a:ext cx="3299413" cy="440920"/>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1" name="Google Shape;661;gbcd08b8ce3_0_2"/>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662" name="Google Shape;662;gbcd08b8ce3_0_2"/>
            <p:cNvSpPr/>
            <p:nvPr/>
          </p:nvSpPr>
          <p:spPr>
            <a:xfrm>
              <a:off x="0" y="1587"/>
              <a:ext cx="12192011"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663" name="Google Shape;663;gbcd08b8ce3_0_2"/>
          <p:cNvSpPr/>
          <p:nvPr/>
        </p:nvSpPr>
        <p:spPr>
          <a:xfrm>
            <a:off x="7828359" y="0"/>
            <a:ext cx="5145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4" name="Google Shape;664;gbcd08b8ce3_0_2"/>
          <p:cNvSpPr txBox="1">
            <a:spLocks noGrp="1"/>
          </p:cNvSpPr>
          <p:nvPr>
            <p:ph type="ctrTitle"/>
          </p:nvPr>
        </p:nvSpPr>
        <p:spPr>
          <a:xfrm>
            <a:off x="866215" y="973669"/>
            <a:ext cx="6619200" cy="70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2"/>
              </a:buClr>
              <a:buSzPts val="3600"/>
              <a:buFont typeface="Century Gothic"/>
              <a:buNone/>
            </a:pPr>
            <a:r>
              <a:rPr lang="en-US" sz="3600"/>
              <a:t>Course Evaluation</a:t>
            </a:r>
            <a:endParaRPr/>
          </a:p>
        </p:txBody>
      </p:sp>
      <p:sp>
        <p:nvSpPr>
          <p:cNvPr id="665" name="Google Shape;665;gbcd08b8ce3_0_2"/>
          <p:cNvSpPr txBox="1"/>
          <p:nvPr/>
        </p:nvSpPr>
        <p:spPr>
          <a:xfrm>
            <a:off x="676050" y="2393225"/>
            <a:ext cx="7790700" cy="52272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It was a pleasure meeting you at this year’s Careers 101 workshop.  Although we wish we could have seen you in person, we are happy to have had the opportunity to conduct by Zoom.</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Please take this time to assess the workshop in the context of our limitations.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Here comes the poll!</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1"/>
        <p:cNvGrpSpPr/>
        <p:nvPr/>
      </p:nvGrpSpPr>
      <p:grpSpPr>
        <a:xfrm>
          <a:off x="0" y="0"/>
          <a:ext cx="0" cy="0"/>
          <a:chOff x="0" y="0"/>
          <a:chExt cx="0" cy="0"/>
        </a:xfrm>
      </p:grpSpPr>
      <p:grpSp>
        <p:nvGrpSpPr>
          <p:cNvPr id="282" name="Google Shape;282;p6"/>
          <p:cNvGrpSpPr/>
          <p:nvPr/>
        </p:nvGrpSpPr>
        <p:grpSpPr>
          <a:xfrm>
            <a:off x="-1191" y="0"/>
            <a:ext cx="9145191" cy="6861555"/>
            <a:chOff x="-1588" y="0"/>
            <a:chExt cx="12193588" cy="6861555"/>
          </a:xfrm>
        </p:grpSpPr>
        <p:sp>
          <p:nvSpPr>
            <p:cNvPr id="283" name="Google Shape;283;p6"/>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6"/>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6"/>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6"/>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6"/>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6"/>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289" name="Google Shape;289;p6"/>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290" name="Google Shape;290;p6"/>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6"/>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292" name="Google Shape;292;p6"/>
          <p:cNvSpPr txBox="1"/>
          <p:nvPr/>
        </p:nvSpPr>
        <p:spPr>
          <a:xfrm>
            <a:off x="4882389" y="2398401"/>
            <a:ext cx="3908984" cy="423075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None/>
            </a:pPr>
            <a:r>
              <a:rPr lang="en-US" sz="1800" b="0" i="0" u="none" strike="noStrike" cap="none" dirty="0">
                <a:solidFill>
                  <a:srgbClr val="3F3F3F"/>
                </a:solidFill>
                <a:latin typeface="Century Gothic"/>
                <a:ea typeface="Century Gothic"/>
                <a:cs typeface="Century Gothic"/>
                <a:sym typeface="Century Gothic"/>
              </a:rPr>
              <a:t>Today’s Experts:</a:t>
            </a:r>
            <a:endParaRPr dirty="0"/>
          </a:p>
          <a:p>
            <a:pPr marL="0" marR="0" lvl="0" indent="0" algn="l" rtl="0">
              <a:lnSpc>
                <a:spcPct val="100000"/>
              </a:lnSpc>
              <a:spcBef>
                <a:spcPts val="0"/>
              </a:spcBef>
              <a:spcAft>
                <a:spcPts val="0"/>
              </a:spcAft>
              <a:buNone/>
            </a:pPr>
            <a:endParaRPr sz="800" b="0" i="0" u="none" strike="noStrike" cap="none" dirty="0">
              <a:solidFill>
                <a:srgbClr val="3F3F3F"/>
              </a:solidFill>
              <a:latin typeface="Century Gothic"/>
              <a:ea typeface="Century Gothic"/>
              <a:cs typeface="Century Gothic"/>
              <a:sym typeface="Century Gothic"/>
            </a:endParaRPr>
          </a:p>
          <a:p>
            <a:pPr marL="194310" marR="0" lvl="0" indent="-102870" algn="l" rtl="0">
              <a:lnSpc>
                <a:spcPct val="100000"/>
              </a:lnSpc>
              <a:spcBef>
                <a:spcPts val="0"/>
              </a:spcBef>
              <a:spcAft>
                <a:spcPts val="0"/>
              </a:spcAft>
              <a:buClr>
                <a:schemeClr val="accent1"/>
              </a:buClr>
              <a:buSzPts val="1440"/>
              <a:buFont typeface="Arial"/>
              <a:buNone/>
            </a:pPr>
            <a:endParaRPr sz="1800" b="0" i="0" u="none" strike="noStrike" cap="none" dirty="0">
              <a:solidFill>
                <a:srgbClr val="3F3F3F"/>
              </a:solidFill>
              <a:latin typeface="Century Gothic"/>
              <a:ea typeface="Century Gothic"/>
              <a:cs typeface="Century Gothic"/>
              <a:sym typeface="Century Gothic"/>
            </a:endParaRPr>
          </a:p>
        </p:txBody>
      </p:sp>
      <p:grpSp>
        <p:nvGrpSpPr>
          <p:cNvPr id="293" name="Google Shape;293;p6"/>
          <p:cNvGrpSpPr/>
          <p:nvPr/>
        </p:nvGrpSpPr>
        <p:grpSpPr>
          <a:xfrm>
            <a:off x="411634" y="3568700"/>
            <a:ext cx="4160366" cy="1079500"/>
            <a:chOff x="4848995" y="3644338"/>
            <a:chExt cx="3671167" cy="942351"/>
          </a:xfrm>
        </p:grpSpPr>
        <p:pic>
          <p:nvPicPr>
            <p:cNvPr id="294" name="Google Shape;294;p6"/>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295" name="Google Shape;295;p6"/>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69"/>
        <p:cNvGrpSpPr/>
        <p:nvPr/>
      </p:nvGrpSpPr>
      <p:grpSpPr>
        <a:xfrm>
          <a:off x="0" y="0"/>
          <a:ext cx="0" cy="0"/>
          <a:chOff x="0" y="0"/>
          <a:chExt cx="0" cy="0"/>
        </a:xfrm>
      </p:grpSpPr>
      <p:grpSp>
        <p:nvGrpSpPr>
          <p:cNvPr id="670" name="Google Shape;670;p17"/>
          <p:cNvGrpSpPr/>
          <p:nvPr/>
        </p:nvGrpSpPr>
        <p:grpSpPr>
          <a:xfrm>
            <a:off x="-1191" y="0"/>
            <a:ext cx="9145191" cy="6861555"/>
            <a:chOff x="-1588" y="0"/>
            <a:chExt cx="12193588" cy="6861555"/>
          </a:xfrm>
        </p:grpSpPr>
        <p:sp>
          <p:nvSpPr>
            <p:cNvPr id="671" name="Google Shape;671;p1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2" name="Google Shape;672;p1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3" name="Google Shape;673;p1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4" name="Google Shape;674;p1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5" name="Google Shape;675;p1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6" name="Google Shape;676;p1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677" name="Google Shape;677;p1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678" name="Google Shape;678;p1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9" name="Google Shape;679;p17"/>
          <p:cNvSpPr txBox="1">
            <a:spLocks noGrp="1"/>
          </p:cNvSpPr>
          <p:nvPr>
            <p:ph type="ctr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2"/>
              </a:buClr>
              <a:buSzPts val="3600"/>
              <a:buFont typeface="Century Gothic"/>
              <a:buNone/>
            </a:pPr>
            <a:r>
              <a:rPr lang="en-US" sz="3600"/>
              <a:t>Course Evaluation</a:t>
            </a:r>
            <a:endParaRPr/>
          </a:p>
        </p:txBody>
      </p:sp>
      <p:sp>
        <p:nvSpPr>
          <p:cNvPr id="680" name="Google Shape;680;p17"/>
          <p:cNvSpPr txBox="1"/>
          <p:nvPr/>
        </p:nvSpPr>
        <p:spPr>
          <a:xfrm>
            <a:off x="552000" y="2200225"/>
            <a:ext cx="7790700" cy="6604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Please type your answers in the chat box:</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What did you view as the primary take-home message?  </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 What suggestions do you have for future versions of this workshop?  How can we improve content or execution?</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What topics to you wish to see at future workshops?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80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Thanks for your feedback!</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chemeClr val="dk1"/>
              </a:buClr>
              <a:buSzPts val="11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9"/>
        <p:cNvGrpSpPr/>
        <p:nvPr/>
      </p:nvGrpSpPr>
      <p:grpSpPr>
        <a:xfrm>
          <a:off x="0" y="0"/>
          <a:ext cx="0" cy="0"/>
          <a:chOff x="0" y="0"/>
          <a:chExt cx="0" cy="0"/>
        </a:xfrm>
      </p:grpSpPr>
      <p:grpSp>
        <p:nvGrpSpPr>
          <p:cNvPr id="300" name="Google Shape;300;p37"/>
          <p:cNvGrpSpPr/>
          <p:nvPr/>
        </p:nvGrpSpPr>
        <p:grpSpPr>
          <a:xfrm>
            <a:off x="-1191" y="0"/>
            <a:ext cx="9145191" cy="6861555"/>
            <a:chOff x="-1588" y="0"/>
            <a:chExt cx="12193588" cy="6861555"/>
          </a:xfrm>
        </p:grpSpPr>
        <p:sp>
          <p:nvSpPr>
            <p:cNvPr id="301" name="Google Shape;301;p3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3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3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3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3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3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307" name="Google Shape;307;p3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308" name="Google Shape;308;p3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37"/>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310" name="Google Shape;310;p37"/>
          <p:cNvSpPr txBox="1"/>
          <p:nvPr/>
        </p:nvSpPr>
        <p:spPr>
          <a:xfrm>
            <a:off x="4776625" y="2603500"/>
            <a:ext cx="3908984" cy="4073737"/>
          </a:xfrm>
          <a:prstGeom prst="rect">
            <a:avLst/>
          </a:prstGeom>
          <a:noFill/>
          <a:ln>
            <a:noFill/>
          </a:ln>
        </p:spPr>
        <p:txBody>
          <a:bodyPr spcFirstLastPara="1" wrap="square" lIns="91425" tIns="45700" rIns="91425" bIns="45700" anchor="ctr" anchorCtr="0">
            <a:normAutofit/>
          </a:bodyPr>
          <a:lstStyle/>
          <a:p>
            <a:pPr marL="0" marR="0" lvl="0" indent="-91440" algn="l" rtl="0">
              <a:lnSpc>
                <a:spcPct val="100000"/>
              </a:lnSpc>
              <a:spcBef>
                <a:spcPts val="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Workbook attached </a:t>
            </a:r>
            <a:r>
              <a:rPr lang="en-US" sz="1800" b="0" i="0" u="none" strike="noStrike" cap="none">
                <a:solidFill>
                  <a:srgbClr val="3F3F3F"/>
                </a:solidFill>
                <a:latin typeface="Century Gothic"/>
                <a:ea typeface="Century Gothic"/>
                <a:cs typeface="Century Gothic"/>
                <a:sym typeface="Century Gothic"/>
              </a:rPr>
              <a:t>to email</a:t>
            </a:r>
            <a:endParaRPr sz="1800" b="0" i="0" u="none" strike="noStrike" cap="none" dirty="0">
              <a:solidFill>
                <a:srgbClr val="3F3F3F"/>
              </a:solidFill>
              <a:latin typeface="Century Gothic"/>
              <a:ea typeface="Century Gothic"/>
              <a:cs typeface="Century Gothic"/>
              <a:sym typeface="Century Gothic"/>
            </a:endParaRPr>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Please use chat to ask questions throughout presentation </a:t>
            </a:r>
            <a:endParaRPr dirty="0"/>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Unmute yourself during breakout activities</a:t>
            </a:r>
            <a:endParaRPr dirty="0"/>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Submit feedback using response buttons</a:t>
            </a:r>
            <a:endParaRPr sz="1400" b="0" i="0" u="none" strike="noStrike" cap="none" dirty="0">
              <a:solidFill>
                <a:srgbClr val="000000"/>
              </a:solidFill>
              <a:latin typeface="Arial"/>
              <a:ea typeface="Arial"/>
              <a:cs typeface="Arial"/>
              <a:sym typeface="Arial"/>
            </a:endParaRPr>
          </a:p>
        </p:txBody>
      </p:sp>
      <p:grpSp>
        <p:nvGrpSpPr>
          <p:cNvPr id="311" name="Google Shape;311;p37"/>
          <p:cNvGrpSpPr/>
          <p:nvPr/>
        </p:nvGrpSpPr>
        <p:grpSpPr>
          <a:xfrm>
            <a:off x="411634" y="3568700"/>
            <a:ext cx="4160366" cy="1079500"/>
            <a:chOff x="4848995" y="3644338"/>
            <a:chExt cx="3671167" cy="942351"/>
          </a:xfrm>
        </p:grpSpPr>
        <p:pic>
          <p:nvPicPr>
            <p:cNvPr id="312" name="Google Shape;312;p37"/>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313" name="Google Shape;313;p37"/>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
          <p:cNvSpPr txBox="1">
            <a:spLocks noGrp="1"/>
          </p:cNvSpPr>
          <p:nvPr>
            <p:ph type="title"/>
          </p:nvPr>
        </p:nvSpPr>
        <p:spPr>
          <a:xfrm>
            <a:off x="3005876" y="2330594"/>
            <a:ext cx="6061906" cy="2013337"/>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262626"/>
              </a:buClr>
              <a:buSzPts val="2800"/>
              <a:buFont typeface="Century Gothic"/>
              <a:buNone/>
            </a:pPr>
            <a:r>
              <a:rPr lang="en-US" sz="6200">
                <a:solidFill>
                  <a:srgbClr val="262626"/>
                </a:solidFill>
              </a:rPr>
              <a:t>CVs 101</a:t>
            </a:r>
            <a:endParaRPr/>
          </a:p>
        </p:txBody>
      </p:sp>
      <p:grpSp>
        <p:nvGrpSpPr>
          <p:cNvPr id="319" name="Google Shape;319;p2"/>
          <p:cNvGrpSpPr/>
          <p:nvPr/>
        </p:nvGrpSpPr>
        <p:grpSpPr>
          <a:xfrm>
            <a:off x="5532120" y="4860436"/>
            <a:ext cx="3611880" cy="808843"/>
            <a:chOff x="4848995" y="3644338"/>
            <a:chExt cx="3671167" cy="942351"/>
          </a:xfrm>
        </p:grpSpPr>
        <p:pic>
          <p:nvPicPr>
            <p:cNvPr id="320" name="Google Shape;320;p2"/>
            <p:cNvPicPr preferRelativeResize="0"/>
            <p:nvPr/>
          </p:nvPicPr>
          <p:blipFill rotWithShape="1">
            <a:blip r:embed="rId3">
              <a:alphaModFix/>
            </a:blip>
            <a:srcRect/>
            <a:stretch/>
          </p:blipFill>
          <p:spPr>
            <a:xfrm>
              <a:off x="5486052" y="3644338"/>
              <a:ext cx="3034110" cy="942351"/>
            </a:xfrm>
            <a:prstGeom prst="rect">
              <a:avLst/>
            </a:prstGeom>
            <a:noFill/>
            <a:ln>
              <a:noFill/>
            </a:ln>
          </p:spPr>
        </p:pic>
        <p:pic>
          <p:nvPicPr>
            <p:cNvPr id="321" name="Google Shape;321;p2"/>
            <p:cNvPicPr preferRelativeResize="0"/>
            <p:nvPr/>
          </p:nvPicPr>
          <p:blipFill rotWithShape="1">
            <a:blip r:embed="rId4">
              <a:alphaModFix/>
            </a:blip>
            <a:srcRect/>
            <a:stretch/>
          </p:blipFill>
          <p:spPr>
            <a:xfrm>
              <a:off x="4848995" y="3644338"/>
              <a:ext cx="831872" cy="942351"/>
            </a:xfrm>
            <a:prstGeom prst="rect">
              <a:avLst/>
            </a:prstGeom>
            <a:noFill/>
            <a:ln>
              <a:noFill/>
            </a:ln>
          </p:spPr>
        </p:pic>
      </p:grpSp>
      <p:pic>
        <p:nvPicPr>
          <p:cNvPr id="322" name="Google Shape;322;p2" descr="List"/>
          <p:cNvPicPr preferRelativeResize="0"/>
          <p:nvPr/>
        </p:nvPicPr>
        <p:blipFill rotWithShape="1">
          <a:blip r:embed="rId5">
            <a:alphaModFix/>
          </a:blip>
          <a:srcRect/>
          <a:stretch/>
        </p:blipFill>
        <p:spPr>
          <a:xfrm>
            <a:off x="273808" y="2474977"/>
            <a:ext cx="2732068" cy="273206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7"/>
        <p:cNvGrpSpPr/>
        <p:nvPr/>
      </p:nvGrpSpPr>
      <p:grpSpPr>
        <a:xfrm>
          <a:off x="0" y="0"/>
          <a:ext cx="0" cy="0"/>
          <a:chOff x="0" y="0"/>
          <a:chExt cx="0" cy="0"/>
        </a:xfrm>
      </p:grpSpPr>
      <p:sp>
        <p:nvSpPr>
          <p:cNvPr id="328" name="Google Shape;328;p3"/>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3"/>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3"/>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3"/>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p3"/>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3"/>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334" name="Google Shape;334;p3"/>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335" name="Google Shape;335;p3"/>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200"/>
              <a:buFont typeface="Century Gothic"/>
              <a:buNone/>
            </a:pPr>
            <a:r>
              <a:rPr lang="en-US">
                <a:solidFill>
                  <a:srgbClr val="EBEBEB"/>
                </a:solidFill>
              </a:rPr>
              <a:t>What is a CV?</a:t>
            </a:r>
            <a:endParaRPr/>
          </a:p>
        </p:txBody>
      </p:sp>
      <p:sp>
        <p:nvSpPr>
          <p:cNvPr id="336" name="Google Shape;336;p3"/>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37" name="Google Shape;337;p3"/>
          <p:cNvGrpSpPr/>
          <p:nvPr/>
        </p:nvGrpSpPr>
        <p:grpSpPr>
          <a:xfrm>
            <a:off x="3928899" y="805656"/>
            <a:ext cx="4793456" cy="5246046"/>
            <a:chOff x="0" y="0"/>
            <a:chExt cx="4793456" cy="5246046"/>
          </a:xfrm>
        </p:grpSpPr>
        <p:sp>
          <p:nvSpPr>
            <p:cNvPr id="338" name="Google Shape;338;p3"/>
            <p:cNvSpPr/>
            <p:nvPr/>
          </p:nvSpPr>
          <p:spPr>
            <a:xfrm>
              <a:off x="0" y="0"/>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3"/>
            <p:cNvSpPr/>
            <p:nvPr/>
          </p:nvSpPr>
          <p:spPr>
            <a:xfrm>
              <a:off x="453352" y="337845"/>
              <a:ext cx="824278" cy="824278"/>
            </a:xfrm>
            <a:prstGeom prst="rect">
              <a:avLst/>
            </a:prstGeom>
            <a:blipFill rotWithShape="1">
              <a:blip r:embed="rId4">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3"/>
            <p:cNvSpPr/>
            <p:nvPr/>
          </p:nvSpPr>
          <p:spPr>
            <a:xfrm>
              <a:off x="1552840" y="272936"/>
              <a:ext cx="3008143" cy="929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3"/>
            <p:cNvSpPr txBox="1"/>
            <p:nvPr/>
          </p:nvSpPr>
          <p:spPr>
            <a:xfrm>
              <a:off x="1552840" y="272936"/>
              <a:ext cx="3008143" cy="929965"/>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CV- Curriculum vitae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56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Latin for “Course of Life”</a:t>
              </a:r>
              <a:endParaRPr sz="1400" b="0" i="0" u="none" strike="noStrike" cap="none">
                <a:solidFill>
                  <a:srgbClr val="000000"/>
                </a:solidFill>
                <a:latin typeface="Arial"/>
                <a:ea typeface="Arial"/>
                <a:cs typeface="Arial"/>
                <a:sym typeface="Arial"/>
              </a:endParaRPr>
            </a:p>
          </p:txBody>
        </p:sp>
        <p:sp>
          <p:nvSpPr>
            <p:cNvPr id="342" name="Google Shape;342;p3"/>
            <p:cNvSpPr/>
            <p:nvPr/>
          </p:nvSpPr>
          <p:spPr>
            <a:xfrm>
              <a:off x="0" y="1873999"/>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3"/>
            <p:cNvSpPr/>
            <p:nvPr/>
          </p:nvSpPr>
          <p:spPr>
            <a:xfrm>
              <a:off x="453352" y="2211204"/>
              <a:ext cx="824278" cy="824278"/>
            </a:xfrm>
            <a:prstGeom prst="rect">
              <a:avLst/>
            </a:prstGeom>
            <a:blipFill rotWithShape="1">
              <a:blip r:embed="rId5">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3"/>
            <p:cNvSpPr/>
            <p:nvPr/>
          </p:nvSpPr>
          <p:spPr>
            <a:xfrm>
              <a:off x="1730984" y="1873999"/>
              <a:ext cx="3062471" cy="149868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3"/>
            <p:cNvSpPr txBox="1"/>
            <p:nvPr/>
          </p:nvSpPr>
          <p:spPr>
            <a:xfrm>
              <a:off x="1730984" y="1873999"/>
              <a:ext cx="3062471" cy="1498687"/>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Provides a summary of an individual’s qualifications and experience</a:t>
              </a:r>
              <a:endParaRPr sz="1400" b="0" i="0" u="none" strike="noStrike" cap="none">
                <a:solidFill>
                  <a:srgbClr val="000000"/>
                </a:solidFill>
                <a:latin typeface="Arial"/>
                <a:ea typeface="Arial"/>
                <a:cs typeface="Arial"/>
                <a:sym typeface="Arial"/>
              </a:endParaRPr>
            </a:p>
          </p:txBody>
        </p:sp>
        <p:sp>
          <p:nvSpPr>
            <p:cNvPr id="346" name="Google Shape;346;p3"/>
            <p:cNvSpPr/>
            <p:nvPr/>
          </p:nvSpPr>
          <p:spPr>
            <a:xfrm>
              <a:off x="0" y="3660060"/>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3"/>
            <p:cNvSpPr/>
            <p:nvPr/>
          </p:nvSpPr>
          <p:spPr>
            <a:xfrm>
              <a:off x="453352" y="4084563"/>
              <a:ext cx="824278" cy="824278"/>
            </a:xfrm>
            <a:prstGeom prst="rect">
              <a:avLst/>
            </a:prstGeom>
            <a:blipFill rotWithShape="1">
              <a:blip r:embed="rId6">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3"/>
            <p:cNvSpPr/>
            <p:nvPr/>
          </p:nvSpPr>
          <p:spPr>
            <a:xfrm>
              <a:off x="1730984" y="3747359"/>
              <a:ext cx="3062471" cy="149868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3"/>
            <p:cNvSpPr txBox="1"/>
            <p:nvPr/>
          </p:nvSpPr>
          <p:spPr>
            <a:xfrm>
              <a:off x="1730984" y="3747359"/>
              <a:ext cx="3062471" cy="1498687"/>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A CV is for every career stage, including BS and MS degrees</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
          <p:cNvSpPr txBox="1">
            <a:spLocks noGrp="1"/>
          </p:cNvSpPr>
          <p:nvPr>
            <p:ph type="title"/>
          </p:nvPr>
        </p:nvSpPr>
        <p:spPr>
          <a:xfrm>
            <a:off x="866440" y="927099"/>
            <a:ext cx="6828587" cy="70986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1"/>
              </a:buClr>
              <a:buSzPts val="2880"/>
              <a:buFont typeface="Century Gothic"/>
              <a:buNone/>
            </a:pPr>
            <a:r>
              <a:rPr lang="en-US" sz="2880"/>
              <a:t>How is a CV different from a resumé?</a:t>
            </a:r>
            <a:endParaRPr/>
          </a:p>
        </p:txBody>
      </p:sp>
      <p:graphicFrame>
        <p:nvGraphicFramePr>
          <p:cNvPr id="355" name="Google Shape;355;p4"/>
          <p:cNvGraphicFramePr/>
          <p:nvPr/>
        </p:nvGraphicFramePr>
        <p:xfrm>
          <a:off x="1115700" y="2446021"/>
          <a:ext cx="7020600" cy="3880125"/>
        </p:xfrm>
        <a:graphic>
          <a:graphicData uri="http://schemas.openxmlformats.org/drawingml/2006/table">
            <a:tbl>
              <a:tblPr firstRow="1" bandRow="1">
                <a:noFill/>
                <a:tableStyleId>{06A930FB-E739-4E03-8035-A6160AC88D7F}</a:tableStyleId>
              </a:tblPr>
              <a:tblGrid>
                <a:gridCol w="2340200">
                  <a:extLst>
                    <a:ext uri="{9D8B030D-6E8A-4147-A177-3AD203B41FA5}">
                      <a16:colId xmlns:a16="http://schemas.microsoft.com/office/drawing/2014/main" val="20000"/>
                    </a:ext>
                  </a:extLst>
                </a:gridCol>
                <a:gridCol w="2340200">
                  <a:extLst>
                    <a:ext uri="{9D8B030D-6E8A-4147-A177-3AD203B41FA5}">
                      <a16:colId xmlns:a16="http://schemas.microsoft.com/office/drawing/2014/main" val="20001"/>
                    </a:ext>
                  </a:extLst>
                </a:gridCol>
                <a:gridCol w="2340200">
                  <a:extLst>
                    <a:ext uri="{9D8B030D-6E8A-4147-A177-3AD203B41FA5}">
                      <a16:colId xmlns:a16="http://schemas.microsoft.com/office/drawing/2014/main" val="20002"/>
                    </a:ext>
                  </a:extLst>
                </a:gridCol>
              </a:tblGrid>
              <a:tr h="412900">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CV</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Resume</a:t>
                      </a:r>
                      <a:endParaRPr sz="1400" u="none" strike="noStrike" cap="none"/>
                    </a:p>
                  </a:txBody>
                  <a:tcPr marL="91450" marR="91450" marT="45725" marB="45725" anchor="ctr"/>
                </a:tc>
                <a:extLst>
                  <a:ext uri="{0D108BD9-81ED-4DB2-BD59-A6C34878D82A}">
                    <a16:rowId xmlns:a16="http://schemas.microsoft.com/office/drawing/2014/main" val="10000"/>
                  </a:ext>
                </a:extLst>
              </a:tr>
              <a:tr h="4129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Length</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Longer</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Shorter</a:t>
                      </a:r>
                      <a:endParaRPr sz="1400" u="none" strike="noStrike" cap="none"/>
                    </a:p>
                  </a:txBody>
                  <a:tcPr marL="91450" marR="91450" marT="45725" marB="45725" anchor="ctr"/>
                </a:tc>
                <a:extLst>
                  <a:ext uri="{0D108BD9-81ED-4DB2-BD59-A6C34878D82A}">
                    <a16:rowId xmlns:a16="http://schemas.microsoft.com/office/drawing/2014/main" val="10001"/>
                  </a:ext>
                </a:extLst>
              </a:tr>
              <a:tr h="10181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What to include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Everything</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Experiences relevant to position</a:t>
                      </a:r>
                      <a:endParaRPr sz="1400" u="none" strike="noStrike" cap="none"/>
                    </a:p>
                  </a:txBody>
                  <a:tcPr marL="91450" marR="91450" marT="45725" marB="45725" anchor="ctr"/>
                </a:tc>
                <a:extLst>
                  <a:ext uri="{0D108BD9-81ED-4DB2-BD59-A6C34878D82A}">
                    <a16:rowId xmlns:a16="http://schemas.microsoft.com/office/drawing/2014/main" val="10002"/>
                  </a:ext>
                </a:extLst>
              </a:tr>
              <a:tr h="132355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Arrangement</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Chronologically within sections</a:t>
                      </a:r>
                      <a:endParaRPr sz="1400" u="none" strike="noStrike" cap="none"/>
                    </a:p>
                    <a:p>
                      <a:pPr marL="0" marR="0" lvl="0" indent="0" algn="ctr" rtl="0">
                        <a:lnSpc>
                          <a:spcPct val="100000"/>
                        </a:lnSpc>
                        <a:spcBef>
                          <a:spcPts val="0"/>
                        </a:spcBef>
                        <a:spcAft>
                          <a:spcPts val="0"/>
                        </a:spcAft>
                        <a:buClr>
                          <a:srgbClr val="000000"/>
                        </a:buClr>
                        <a:buSzPts val="1800"/>
                        <a:buFont typeface="Arial"/>
                        <a:buNone/>
                      </a:pPr>
                      <a:r>
                        <a:rPr lang="en-US" sz="1800" u="none" strike="noStrike" cap="none"/>
                        <a:t>(Sections by relevance)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Most relevant first</a:t>
                      </a:r>
                      <a:endParaRPr sz="1400" u="none" strike="noStrike" cap="none"/>
                    </a:p>
                  </a:txBody>
                  <a:tcPr marL="91450" marR="91450" marT="45725" marB="45725" anchor="ctr"/>
                </a:tc>
                <a:extLst>
                  <a:ext uri="{0D108BD9-81ED-4DB2-BD59-A6C34878D82A}">
                    <a16:rowId xmlns:a16="http://schemas.microsoft.com/office/drawing/2014/main" val="10003"/>
                  </a:ext>
                </a:extLst>
              </a:tr>
              <a:tr h="71267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Publications</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All included</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Rarely included unless relevant</a:t>
                      </a:r>
                      <a:endParaRPr sz="1400" u="none" strike="noStrike" cap="none"/>
                    </a:p>
                  </a:txBody>
                  <a:tcPr marL="91450" marR="91450" marT="45725" marB="45725"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0"/>
        <p:cNvGrpSpPr/>
        <p:nvPr/>
      </p:nvGrpSpPr>
      <p:grpSpPr>
        <a:xfrm>
          <a:off x="0" y="0"/>
          <a:ext cx="0" cy="0"/>
          <a:chOff x="0" y="0"/>
          <a:chExt cx="0" cy="0"/>
        </a:xfrm>
      </p:grpSpPr>
      <p:grpSp>
        <p:nvGrpSpPr>
          <p:cNvPr id="361" name="Google Shape;361;p5"/>
          <p:cNvGrpSpPr/>
          <p:nvPr/>
        </p:nvGrpSpPr>
        <p:grpSpPr>
          <a:xfrm>
            <a:off x="-1191" y="0"/>
            <a:ext cx="9145191" cy="6861555"/>
            <a:chOff x="-1588" y="0"/>
            <a:chExt cx="12193588" cy="6861555"/>
          </a:xfrm>
        </p:grpSpPr>
        <p:sp>
          <p:nvSpPr>
            <p:cNvPr id="362" name="Google Shape;362;p5"/>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5"/>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5"/>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5"/>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5"/>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5"/>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368" name="Google Shape;368;p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369" name="Google Shape;369;p5"/>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5"/>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5"/>
          <p:cNvSpPr/>
          <p:nvPr/>
        </p:nvSpPr>
        <p:spPr>
          <a:xfrm flipH="1">
            <a:off x="257282" y="402165"/>
            <a:ext cx="5053994"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5"/>
          <p:cNvSpPr/>
          <p:nvPr/>
        </p:nvSpPr>
        <p:spPr>
          <a:xfrm flipH="1">
            <a:off x="5996398"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p5"/>
          <p:cNvSpPr/>
          <p:nvPr/>
        </p:nvSpPr>
        <p:spPr>
          <a:xfrm rot="5677511" flipH="1">
            <a:off x="4353991"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5"/>
          <p:cNvSpPr/>
          <p:nvPr/>
        </p:nvSpPr>
        <p:spPr>
          <a:xfrm rot="5400000" flipH="1">
            <a:off x="2627342"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375" name="Google Shape;375;p5"/>
          <p:cNvSpPr/>
          <p:nvPr/>
        </p:nvSpPr>
        <p:spPr>
          <a:xfrm flipH="1">
            <a:off x="7364136"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5"/>
          <p:cNvSpPr/>
          <p:nvPr/>
        </p:nvSpPr>
        <p:spPr>
          <a:xfrm flipH="1">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377" name="Google Shape;377;p5"/>
          <p:cNvSpPr txBox="1">
            <a:spLocks noGrp="1"/>
          </p:cNvSpPr>
          <p:nvPr>
            <p:ph type="title"/>
          </p:nvPr>
        </p:nvSpPr>
        <p:spPr>
          <a:xfrm>
            <a:off x="6353429"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What to include in a CV</a:t>
            </a:r>
            <a:endParaRPr/>
          </a:p>
        </p:txBody>
      </p:sp>
      <p:sp>
        <p:nvSpPr>
          <p:cNvPr id="378" name="Google Shape;378;p5"/>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79" name="Google Shape;379;p5"/>
          <p:cNvGrpSpPr/>
          <p:nvPr/>
        </p:nvGrpSpPr>
        <p:grpSpPr>
          <a:xfrm>
            <a:off x="723680" y="976073"/>
            <a:ext cx="4587596" cy="4923914"/>
            <a:chOff x="0" y="2406"/>
            <a:chExt cx="4587596" cy="4923914"/>
          </a:xfrm>
        </p:grpSpPr>
        <p:cxnSp>
          <p:nvCxnSpPr>
            <p:cNvPr id="380" name="Google Shape;380;p5"/>
            <p:cNvCxnSpPr/>
            <p:nvPr/>
          </p:nvCxnSpPr>
          <p:spPr>
            <a:xfrm>
              <a:off x="0" y="2406"/>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381" name="Google Shape;381;p5"/>
            <p:cNvSpPr/>
            <p:nvPr/>
          </p:nvSpPr>
          <p:spPr>
            <a:xfrm>
              <a:off x="0" y="2406"/>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5"/>
            <p:cNvSpPr txBox="1"/>
            <p:nvPr/>
          </p:nvSpPr>
          <p:spPr>
            <a:xfrm>
              <a:off x="0" y="2406"/>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Name and contact info (address, phone, email, professional websi</a:t>
              </a:r>
              <a:r>
                <a:rPr lang="en-US" sz="1300">
                  <a:solidFill>
                    <a:schemeClr val="dk1"/>
                  </a:solidFill>
                  <a:latin typeface="Century Gothic"/>
                  <a:ea typeface="Century Gothic"/>
                  <a:cs typeface="Century Gothic"/>
                  <a:sym typeface="Century Gothic"/>
                </a:rPr>
                <a:t>te/social media</a:t>
              </a:r>
              <a:r>
                <a:rPr lang="en-US" sz="1300" b="0" i="0" u="none" strike="noStrike" cap="none">
                  <a:solidFill>
                    <a:schemeClr val="dk1"/>
                  </a:solidFill>
                  <a:latin typeface="Century Gothic"/>
                  <a:ea typeface="Century Gothic"/>
                  <a:cs typeface="Century Gothic"/>
                  <a:sym typeface="Century Gothic"/>
                </a:rPr>
                <a:t>)</a:t>
              </a:r>
              <a:endParaRPr sz="1400" b="0" i="0" u="none" strike="noStrike" cap="none">
                <a:solidFill>
                  <a:srgbClr val="000000"/>
                </a:solidFill>
                <a:latin typeface="Arial"/>
                <a:ea typeface="Arial"/>
                <a:cs typeface="Arial"/>
                <a:sym typeface="Arial"/>
              </a:endParaRPr>
            </a:p>
          </p:txBody>
        </p:sp>
        <p:cxnSp>
          <p:nvCxnSpPr>
            <p:cNvPr id="383" name="Google Shape;383;p5"/>
            <p:cNvCxnSpPr/>
            <p:nvPr/>
          </p:nvCxnSpPr>
          <p:spPr>
            <a:xfrm>
              <a:off x="0" y="450035"/>
              <a:ext cx="4587596" cy="0"/>
            </a:xfrm>
            <a:prstGeom prst="straightConnector1">
              <a:avLst/>
            </a:prstGeom>
            <a:solidFill>
              <a:srgbClr val="E6B726"/>
            </a:solidFill>
            <a:ln w="19050" cap="rnd" cmpd="sng">
              <a:solidFill>
                <a:srgbClr val="E6B726"/>
              </a:solidFill>
              <a:prstDash val="solid"/>
              <a:round/>
              <a:headEnd type="none" w="sm" len="sm"/>
              <a:tailEnd type="none" w="sm" len="sm"/>
            </a:ln>
          </p:spPr>
        </p:cxnSp>
        <p:sp>
          <p:nvSpPr>
            <p:cNvPr id="384" name="Google Shape;384;p5"/>
            <p:cNvSpPr/>
            <p:nvPr/>
          </p:nvSpPr>
          <p:spPr>
            <a:xfrm>
              <a:off x="0" y="450035"/>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5"/>
            <p:cNvSpPr txBox="1"/>
            <p:nvPr/>
          </p:nvSpPr>
          <p:spPr>
            <a:xfrm>
              <a:off x="0" y="450035"/>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Education</a:t>
              </a:r>
              <a:endParaRPr sz="1400" b="0" i="0" u="none" strike="noStrike" cap="none">
                <a:solidFill>
                  <a:srgbClr val="000000"/>
                </a:solidFill>
                <a:latin typeface="Arial"/>
                <a:ea typeface="Arial"/>
                <a:cs typeface="Arial"/>
                <a:sym typeface="Arial"/>
              </a:endParaRPr>
            </a:p>
          </p:txBody>
        </p:sp>
        <p:cxnSp>
          <p:nvCxnSpPr>
            <p:cNvPr id="386" name="Google Shape;386;p5"/>
            <p:cNvCxnSpPr/>
            <p:nvPr/>
          </p:nvCxnSpPr>
          <p:spPr>
            <a:xfrm>
              <a:off x="0" y="897663"/>
              <a:ext cx="4587596" cy="0"/>
            </a:xfrm>
            <a:prstGeom prst="straightConnector1">
              <a:avLst/>
            </a:prstGeom>
            <a:solidFill>
              <a:srgbClr val="6AAA8E"/>
            </a:solidFill>
            <a:ln w="19050" cap="rnd" cmpd="sng">
              <a:solidFill>
                <a:srgbClr val="6AAA8E"/>
              </a:solidFill>
              <a:prstDash val="solid"/>
              <a:round/>
              <a:headEnd type="none" w="sm" len="sm"/>
              <a:tailEnd type="none" w="sm" len="sm"/>
            </a:ln>
          </p:spPr>
        </p:cxnSp>
        <p:sp>
          <p:nvSpPr>
            <p:cNvPr id="387" name="Google Shape;387;p5"/>
            <p:cNvSpPr/>
            <p:nvPr/>
          </p:nvSpPr>
          <p:spPr>
            <a:xfrm>
              <a:off x="0" y="897663"/>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5"/>
            <p:cNvSpPr txBox="1"/>
            <p:nvPr/>
          </p:nvSpPr>
          <p:spPr>
            <a:xfrm>
              <a:off x="0" y="897663"/>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Experience (Research/Teaching/Extension/Mentoring)</a:t>
              </a:r>
              <a:endParaRPr sz="1400" b="0" i="0" u="none" strike="noStrike" cap="none">
                <a:solidFill>
                  <a:srgbClr val="000000"/>
                </a:solidFill>
                <a:latin typeface="Arial"/>
                <a:ea typeface="Arial"/>
                <a:cs typeface="Arial"/>
                <a:sym typeface="Arial"/>
              </a:endParaRPr>
            </a:p>
          </p:txBody>
        </p:sp>
        <p:cxnSp>
          <p:nvCxnSpPr>
            <p:cNvPr id="389" name="Google Shape;389;p5"/>
            <p:cNvCxnSpPr/>
            <p:nvPr/>
          </p:nvCxnSpPr>
          <p:spPr>
            <a:xfrm>
              <a:off x="0" y="1345292"/>
              <a:ext cx="4587596" cy="0"/>
            </a:xfrm>
            <a:prstGeom prst="straightConnector1">
              <a:avLst/>
            </a:prstGeom>
            <a:solidFill>
              <a:schemeClr val="accent5"/>
            </a:solidFill>
            <a:ln w="19050" cap="rnd" cmpd="sng">
              <a:solidFill>
                <a:schemeClr val="accent5"/>
              </a:solidFill>
              <a:prstDash val="solid"/>
              <a:round/>
              <a:headEnd type="none" w="sm" len="sm"/>
              <a:tailEnd type="none" w="sm" len="sm"/>
            </a:ln>
          </p:spPr>
        </p:cxnSp>
        <p:sp>
          <p:nvSpPr>
            <p:cNvPr id="390" name="Google Shape;390;p5"/>
            <p:cNvSpPr/>
            <p:nvPr/>
          </p:nvSpPr>
          <p:spPr>
            <a:xfrm>
              <a:off x="0" y="1345292"/>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5"/>
            <p:cNvSpPr txBox="1"/>
            <p:nvPr/>
          </p:nvSpPr>
          <p:spPr>
            <a:xfrm>
              <a:off x="0" y="1345292"/>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Publications</a:t>
              </a:r>
              <a:endParaRPr sz="1400" b="0" i="0" u="none" strike="noStrike" cap="none">
                <a:solidFill>
                  <a:srgbClr val="000000"/>
                </a:solidFill>
                <a:latin typeface="Arial"/>
                <a:ea typeface="Arial"/>
                <a:cs typeface="Arial"/>
                <a:sym typeface="Arial"/>
              </a:endParaRPr>
            </a:p>
          </p:txBody>
        </p:sp>
        <p:cxnSp>
          <p:nvCxnSpPr>
            <p:cNvPr id="392" name="Google Shape;392;p5"/>
            <p:cNvCxnSpPr/>
            <p:nvPr/>
          </p:nvCxnSpPr>
          <p:spPr>
            <a:xfrm>
              <a:off x="0" y="1792921"/>
              <a:ext cx="4587596" cy="0"/>
            </a:xfrm>
            <a:prstGeom prst="straightConnector1">
              <a:avLst/>
            </a:prstGeom>
            <a:solidFill>
              <a:schemeClr val="accent6"/>
            </a:solidFill>
            <a:ln w="19050" cap="rnd" cmpd="sng">
              <a:solidFill>
                <a:schemeClr val="accent6"/>
              </a:solidFill>
              <a:prstDash val="solid"/>
              <a:round/>
              <a:headEnd type="none" w="sm" len="sm"/>
              <a:tailEnd type="none" w="sm" len="sm"/>
            </a:ln>
          </p:spPr>
        </p:cxnSp>
        <p:sp>
          <p:nvSpPr>
            <p:cNvPr id="393" name="Google Shape;393;p5"/>
            <p:cNvSpPr/>
            <p:nvPr/>
          </p:nvSpPr>
          <p:spPr>
            <a:xfrm>
              <a:off x="0" y="1792921"/>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5"/>
            <p:cNvSpPr txBox="1"/>
            <p:nvPr/>
          </p:nvSpPr>
          <p:spPr>
            <a:xfrm>
              <a:off x="0" y="1792921"/>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Presentations</a:t>
              </a:r>
              <a:endParaRPr sz="1400" b="0" i="0" u="none" strike="noStrike" cap="none">
                <a:solidFill>
                  <a:srgbClr val="000000"/>
                </a:solidFill>
                <a:latin typeface="Arial"/>
                <a:ea typeface="Arial"/>
                <a:cs typeface="Arial"/>
                <a:sym typeface="Arial"/>
              </a:endParaRPr>
            </a:p>
          </p:txBody>
        </p:sp>
        <p:cxnSp>
          <p:nvCxnSpPr>
            <p:cNvPr id="395" name="Google Shape;395;p5"/>
            <p:cNvCxnSpPr/>
            <p:nvPr/>
          </p:nvCxnSpPr>
          <p:spPr>
            <a:xfrm>
              <a:off x="0" y="2240549"/>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396" name="Google Shape;396;p5"/>
            <p:cNvSpPr/>
            <p:nvPr/>
          </p:nvSpPr>
          <p:spPr>
            <a:xfrm>
              <a:off x="0" y="2240549"/>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5"/>
            <p:cNvSpPr txBox="1"/>
            <p:nvPr/>
          </p:nvSpPr>
          <p:spPr>
            <a:xfrm>
              <a:off x="0" y="2240549"/>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Funding and Grant Awards</a:t>
              </a:r>
              <a:endParaRPr sz="1400" b="0" i="0" u="none" strike="noStrike" cap="none">
                <a:solidFill>
                  <a:srgbClr val="000000"/>
                </a:solidFill>
                <a:latin typeface="Arial"/>
                <a:ea typeface="Arial"/>
                <a:cs typeface="Arial"/>
                <a:sym typeface="Arial"/>
              </a:endParaRPr>
            </a:p>
          </p:txBody>
        </p:sp>
        <p:cxnSp>
          <p:nvCxnSpPr>
            <p:cNvPr id="398" name="Google Shape;398;p5"/>
            <p:cNvCxnSpPr/>
            <p:nvPr/>
          </p:nvCxnSpPr>
          <p:spPr>
            <a:xfrm>
              <a:off x="0" y="2688178"/>
              <a:ext cx="4587596" cy="0"/>
            </a:xfrm>
            <a:prstGeom prst="straightConnector1">
              <a:avLst/>
            </a:prstGeom>
            <a:solidFill>
              <a:srgbClr val="E6B726"/>
            </a:solidFill>
            <a:ln w="19050" cap="rnd" cmpd="sng">
              <a:solidFill>
                <a:srgbClr val="E6B726"/>
              </a:solidFill>
              <a:prstDash val="solid"/>
              <a:round/>
              <a:headEnd type="none" w="sm" len="sm"/>
              <a:tailEnd type="none" w="sm" len="sm"/>
            </a:ln>
          </p:spPr>
        </p:cxnSp>
        <p:sp>
          <p:nvSpPr>
            <p:cNvPr id="399" name="Google Shape;399;p5"/>
            <p:cNvSpPr/>
            <p:nvPr/>
          </p:nvSpPr>
          <p:spPr>
            <a:xfrm>
              <a:off x="0" y="2688178"/>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5"/>
            <p:cNvSpPr txBox="1"/>
            <p:nvPr/>
          </p:nvSpPr>
          <p:spPr>
            <a:xfrm>
              <a:off x="0" y="2688178"/>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Honors and Awards</a:t>
              </a:r>
              <a:endParaRPr sz="1400" b="0" i="0" u="none" strike="noStrike" cap="none">
                <a:solidFill>
                  <a:srgbClr val="000000"/>
                </a:solidFill>
                <a:latin typeface="Arial"/>
                <a:ea typeface="Arial"/>
                <a:cs typeface="Arial"/>
                <a:sym typeface="Arial"/>
              </a:endParaRPr>
            </a:p>
          </p:txBody>
        </p:sp>
        <p:cxnSp>
          <p:nvCxnSpPr>
            <p:cNvPr id="401" name="Google Shape;401;p5"/>
            <p:cNvCxnSpPr/>
            <p:nvPr/>
          </p:nvCxnSpPr>
          <p:spPr>
            <a:xfrm>
              <a:off x="0" y="3135806"/>
              <a:ext cx="4587596" cy="0"/>
            </a:xfrm>
            <a:prstGeom prst="straightConnector1">
              <a:avLst/>
            </a:prstGeom>
            <a:solidFill>
              <a:srgbClr val="6AAA8E"/>
            </a:solidFill>
            <a:ln w="19050" cap="rnd" cmpd="sng">
              <a:solidFill>
                <a:srgbClr val="6AAA8E"/>
              </a:solidFill>
              <a:prstDash val="solid"/>
              <a:round/>
              <a:headEnd type="none" w="sm" len="sm"/>
              <a:tailEnd type="none" w="sm" len="sm"/>
            </a:ln>
          </p:spPr>
        </p:cxnSp>
        <p:sp>
          <p:nvSpPr>
            <p:cNvPr id="402" name="Google Shape;402;p5"/>
            <p:cNvSpPr/>
            <p:nvPr/>
          </p:nvSpPr>
          <p:spPr>
            <a:xfrm>
              <a:off x="0" y="3135806"/>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5"/>
            <p:cNvSpPr txBox="1"/>
            <p:nvPr/>
          </p:nvSpPr>
          <p:spPr>
            <a:xfrm>
              <a:off x="0" y="3135806"/>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Leadership Experience</a:t>
              </a:r>
              <a:endParaRPr sz="1400" b="0" i="0" u="none" strike="noStrike" cap="none">
                <a:solidFill>
                  <a:srgbClr val="000000"/>
                </a:solidFill>
                <a:latin typeface="Arial"/>
                <a:ea typeface="Arial"/>
                <a:cs typeface="Arial"/>
                <a:sym typeface="Arial"/>
              </a:endParaRPr>
            </a:p>
          </p:txBody>
        </p:sp>
        <p:cxnSp>
          <p:nvCxnSpPr>
            <p:cNvPr id="404" name="Google Shape;404;p5"/>
            <p:cNvCxnSpPr/>
            <p:nvPr/>
          </p:nvCxnSpPr>
          <p:spPr>
            <a:xfrm>
              <a:off x="0" y="3583435"/>
              <a:ext cx="4587596" cy="0"/>
            </a:xfrm>
            <a:prstGeom prst="straightConnector1">
              <a:avLst/>
            </a:prstGeom>
            <a:solidFill>
              <a:schemeClr val="accent5"/>
            </a:solidFill>
            <a:ln w="19050" cap="rnd" cmpd="sng">
              <a:solidFill>
                <a:schemeClr val="accent5"/>
              </a:solidFill>
              <a:prstDash val="solid"/>
              <a:round/>
              <a:headEnd type="none" w="sm" len="sm"/>
              <a:tailEnd type="none" w="sm" len="sm"/>
            </a:ln>
          </p:spPr>
        </p:cxnSp>
        <p:sp>
          <p:nvSpPr>
            <p:cNvPr id="405" name="Google Shape;405;p5"/>
            <p:cNvSpPr/>
            <p:nvPr/>
          </p:nvSpPr>
          <p:spPr>
            <a:xfrm>
              <a:off x="0" y="3583435"/>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5"/>
            <p:cNvSpPr txBox="1"/>
            <p:nvPr/>
          </p:nvSpPr>
          <p:spPr>
            <a:xfrm>
              <a:off x="0" y="3583435"/>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Society Membership</a:t>
              </a:r>
              <a:endParaRPr sz="1400" b="0" i="0" u="none" strike="noStrike" cap="none">
                <a:solidFill>
                  <a:srgbClr val="000000"/>
                </a:solidFill>
                <a:latin typeface="Arial"/>
                <a:ea typeface="Arial"/>
                <a:cs typeface="Arial"/>
                <a:sym typeface="Arial"/>
              </a:endParaRPr>
            </a:p>
          </p:txBody>
        </p:sp>
        <p:cxnSp>
          <p:nvCxnSpPr>
            <p:cNvPr id="407" name="Google Shape;407;p5"/>
            <p:cNvCxnSpPr/>
            <p:nvPr/>
          </p:nvCxnSpPr>
          <p:spPr>
            <a:xfrm>
              <a:off x="0" y="4031064"/>
              <a:ext cx="4587596" cy="0"/>
            </a:xfrm>
            <a:prstGeom prst="straightConnector1">
              <a:avLst/>
            </a:prstGeom>
            <a:solidFill>
              <a:schemeClr val="accent6"/>
            </a:solidFill>
            <a:ln w="19050" cap="rnd" cmpd="sng">
              <a:solidFill>
                <a:schemeClr val="accent6"/>
              </a:solidFill>
              <a:prstDash val="solid"/>
              <a:round/>
              <a:headEnd type="none" w="sm" len="sm"/>
              <a:tailEnd type="none" w="sm" len="sm"/>
            </a:ln>
          </p:spPr>
        </p:cxnSp>
        <p:sp>
          <p:nvSpPr>
            <p:cNvPr id="408" name="Google Shape;408;p5"/>
            <p:cNvSpPr/>
            <p:nvPr/>
          </p:nvSpPr>
          <p:spPr>
            <a:xfrm>
              <a:off x="0" y="4031064"/>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5"/>
            <p:cNvSpPr txBox="1"/>
            <p:nvPr/>
          </p:nvSpPr>
          <p:spPr>
            <a:xfrm>
              <a:off x="0" y="4031064"/>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Service/Outreach</a:t>
              </a:r>
              <a:endParaRPr sz="1400" b="0" i="0" u="none" strike="noStrike" cap="none">
                <a:solidFill>
                  <a:srgbClr val="000000"/>
                </a:solidFill>
                <a:latin typeface="Arial"/>
                <a:ea typeface="Arial"/>
                <a:cs typeface="Arial"/>
                <a:sym typeface="Arial"/>
              </a:endParaRPr>
            </a:p>
          </p:txBody>
        </p:sp>
        <p:cxnSp>
          <p:nvCxnSpPr>
            <p:cNvPr id="410" name="Google Shape;410;p5"/>
            <p:cNvCxnSpPr/>
            <p:nvPr/>
          </p:nvCxnSpPr>
          <p:spPr>
            <a:xfrm>
              <a:off x="0" y="4478692"/>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411" name="Google Shape;411;p5"/>
            <p:cNvSpPr/>
            <p:nvPr/>
          </p:nvSpPr>
          <p:spPr>
            <a:xfrm>
              <a:off x="0" y="4478692"/>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5"/>
            <p:cNvSpPr txBox="1"/>
            <p:nvPr/>
          </p:nvSpPr>
          <p:spPr>
            <a:xfrm>
              <a:off x="0" y="4478692"/>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Specialized training/certifications</a:t>
              </a:r>
              <a:endParaRPr sz="1400" b="0" i="0" u="none" strike="noStrike" cap="none">
                <a:solidFill>
                  <a:srgbClr val="000000"/>
                </a:solidFill>
                <a:latin typeface="Arial"/>
                <a:ea typeface="Arial"/>
                <a:cs typeface="Arial"/>
                <a:sym typeface="Arial"/>
              </a:endParaRPr>
            </a:p>
          </p:txBody>
        </p:sp>
      </p:grpSp>
      <p:sp>
        <p:nvSpPr>
          <p:cNvPr id="413" name="Google Shape;413;p5"/>
          <p:cNvSpPr txBox="1"/>
          <p:nvPr/>
        </p:nvSpPr>
        <p:spPr>
          <a:xfrm>
            <a:off x="165150" y="6399725"/>
            <a:ext cx="8813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For more information: https://owl.purdue.edu/owl/job_search_writing/resumes_and_vitas/writing_the_cv.html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7"/>
        <p:cNvGrpSpPr/>
        <p:nvPr/>
      </p:nvGrpSpPr>
      <p:grpSpPr>
        <a:xfrm>
          <a:off x="0" y="0"/>
          <a:ext cx="0" cy="0"/>
          <a:chOff x="0" y="0"/>
          <a:chExt cx="0" cy="0"/>
        </a:xfrm>
      </p:grpSpPr>
      <p:grpSp>
        <p:nvGrpSpPr>
          <p:cNvPr id="418" name="Google Shape;418;p7"/>
          <p:cNvGrpSpPr/>
          <p:nvPr/>
        </p:nvGrpSpPr>
        <p:grpSpPr>
          <a:xfrm>
            <a:off x="-1191" y="0"/>
            <a:ext cx="9145191" cy="6861555"/>
            <a:chOff x="-1588" y="0"/>
            <a:chExt cx="12193588" cy="6861555"/>
          </a:xfrm>
        </p:grpSpPr>
        <p:sp>
          <p:nvSpPr>
            <p:cNvPr id="419" name="Google Shape;419;p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425" name="Google Shape;425;p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426" name="Google Shape;426;p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7"/>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7"/>
          <p:cNvSpPr/>
          <p:nvPr/>
        </p:nvSpPr>
        <p:spPr>
          <a:xfrm flipH="1">
            <a:off x="257282" y="402165"/>
            <a:ext cx="5053994"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7"/>
          <p:cNvSpPr/>
          <p:nvPr/>
        </p:nvSpPr>
        <p:spPr>
          <a:xfrm flipH="1">
            <a:off x="5996398"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7"/>
          <p:cNvSpPr/>
          <p:nvPr/>
        </p:nvSpPr>
        <p:spPr>
          <a:xfrm rot="5677511" flipH="1">
            <a:off x="4353991"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7"/>
          <p:cNvSpPr/>
          <p:nvPr/>
        </p:nvSpPr>
        <p:spPr>
          <a:xfrm rot="5400000" flipH="1">
            <a:off x="2627342"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432" name="Google Shape;432;p7"/>
          <p:cNvSpPr/>
          <p:nvPr/>
        </p:nvSpPr>
        <p:spPr>
          <a:xfrm flipH="1">
            <a:off x="7364136"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7"/>
          <p:cNvSpPr/>
          <p:nvPr/>
        </p:nvSpPr>
        <p:spPr>
          <a:xfrm flipH="1">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434" name="Google Shape;434;p7"/>
          <p:cNvSpPr txBox="1">
            <a:spLocks noGrp="1"/>
          </p:cNvSpPr>
          <p:nvPr>
            <p:ph type="title"/>
          </p:nvPr>
        </p:nvSpPr>
        <p:spPr>
          <a:xfrm>
            <a:off x="6353429"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CV Tips</a:t>
            </a:r>
            <a:endParaRPr/>
          </a:p>
        </p:txBody>
      </p:sp>
      <p:sp>
        <p:nvSpPr>
          <p:cNvPr id="435" name="Google Shape;435;p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36" name="Google Shape;436;p7"/>
          <p:cNvGrpSpPr/>
          <p:nvPr/>
        </p:nvGrpSpPr>
        <p:grpSpPr>
          <a:xfrm>
            <a:off x="723680" y="975207"/>
            <a:ext cx="4587595" cy="4925647"/>
            <a:chOff x="0" y="1540"/>
            <a:chExt cx="4587595" cy="4925647"/>
          </a:xfrm>
        </p:grpSpPr>
        <p:sp>
          <p:nvSpPr>
            <p:cNvPr id="437" name="Google Shape;437;p7"/>
            <p:cNvSpPr/>
            <p:nvPr/>
          </p:nvSpPr>
          <p:spPr>
            <a:xfrm>
              <a:off x="917519" y="1540"/>
              <a:ext cx="3670076" cy="1578733"/>
            </a:xfrm>
            <a:prstGeom prst="rect">
              <a:avLst/>
            </a:prstGeom>
            <a:solidFill>
              <a:srgbClr val="D1DDDD">
                <a:alpha val="89411"/>
              </a:srgbClr>
            </a:solidFill>
            <a:ln w="19050" cap="rnd" cmpd="sng">
              <a:solidFill>
                <a:srgbClr val="D1DD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7"/>
            <p:cNvSpPr txBox="1"/>
            <p:nvPr/>
          </p:nvSpPr>
          <p:spPr>
            <a:xfrm>
              <a:off x="917519" y="1540"/>
              <a:ext cx="3670076" cy="1578733"/>
            </a:xfrm>
            <a:prstGeom prst="rect">
              <a:avLst/>
            </a:prstGeom>
            <a:noFill/>
            <a:ln>
              <a:noFill/>
            </a:ln>
          </p:spPr>
          <p:txBody>
            <a:bodyPr spcFirstLastPara="1" wrap="square" lIns="71200" tIns="400975" rIns="71200" bIns="400975"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Keep running list of achievements to put into CV (even quick notes)</a:t>
              </a:r>
              <a:endParaRPr sz="1400" b="0" i="0" u="none" strike="noStrike" cap="none">
                <a:solidFill>
                  <a:srgbClr val="000000"/>
                </a:solidFill>
                <a:latin typeface="Arial"/>
                <a:ea typeface="Arial"/>
                <a:cs typeface="Arial"/>
                <a:sym typeface="Arial"/>
              </a:endParaRPr>
            </a:p>
          </p:txBody>
        </p:sp>
        <p:sp>
          <p:nvSpPr>
            <p:cNvPr id="439" name="Google Shape;439;p7"/>
            <p:cNvSpPr/>
            <p:nvPr/>
          </p:nvSpPr>
          <p:spPr>
            <a:xfrm>
              <a:off x="0" y="1540"/>
              <a:ext cx="917519" cy="1578733"/>
            </a:xfrm>
            <a:prstGeom prst="rect">
              <a:avLst/>
            </a:prstGeom>
            <a:solidFill>
              <a:schemeClr val="accent5"/>
            </a:solidFill>
            <a:ln w="19050"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7"/>
            <p:cNvSpPr txBox="1"/>
            <p:nvPr/>
          </p:nvSpPr>
          <p:spPr>
            <a:xfrm>
              <a:off x="0" y="1540"/>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Keep</a:t>
              </a:r>
              <a:endParaRPr sz="1400" b="0" i="0" u="none" strike="noStrike" cap="none">
                <a:solidFill>
                  <a:srgbClr val="000000"/>
                </a:solidFill>
                <a:latin typeface="Arial"/>
                <a:ea typeface="Arial"/>
                <a:cs typeface="Arial"/>
                <a:sym typeface="Arial"/>
              </a:endParaRPr>
            </a:p>
          </p:txBody>
        </p:sp>
        <p:sp>
          <p:nvSpPr>
            <p:cNvPr id="441" name="Google Shape;441;p7"/>
            <p:cNvSpPr/>
            <p:nvPr/>
          </p:nvSpPr>
          <p:spPr>
            <a:xfrm>
              <a:off x="917519" y="1674997"/>
              <a:ext cx="3670076" cy="1578733"/>
            </a:xfrm>
            <a:prstGeom prst="rect">
              <a:avLst/>
            </a:prstGeom>
            <a:solidFill>
              <a:srgbClr val="D0D0DD">
                <a:alpha val="89411"/>
              </a:srgbClr>
            </a:solidFill>
            <a:ln w="19050" cap="rnd" cmpd="sng">
              <a:solidFill>
                <a:srgbClr val="D0D0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7"/>
            <p:cNvSpPr txBox="1"/>
            <p:nvPr/>
          </p:nvSpPr>
          <p:spPr>
            <a:xfrm>
              <a:off x="917519" y="1674997"/>
              <a:ext cx="3670076" cy="1578733"/>
            </a:xfrm>
            <a:prstGeom prst="rect">
              <a:avLst/>
            </a:prstGeom>
            <a:noFill/>
            <a:ln>
              <a:noFill/>
            </a:ln>
          </p:spPr>
          <p:txBody>
            <a:bodyPr spcFirstLastPara="1" wrap="square" lIns="71200" tIns="400975" rIns="71200" bIns="400975"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Create a base CV for each type of position (academic, industry/non-profit, government) from which to work</a:t>
              </a:r>
              <a:endParaRPr sz="1400" b="0" i="0" u="none" strike="noStrike" cap="none">
                <a:solidFill>
                  <a:srgbClr val="000000"/>
                </a:solidFill>
                <a:latin typeface="Arial"/>
                <a:ea typeface="Arial"/>
                <a:cs typeface="Arial"/>
                <a:sym typeface="Arial"/>
              </a:endParaRPr>
            </a:p>
          </p:txBody>
        </p:sp>
        <p:sp>
          <p:nvSpPr>
            <p:cNvPr id="443" name="Google Shape;443;p7"/>
            <p:cNvSpPr/>
            <p:nvPr/>
          </p:nvSpPr>
          <p:spPr>
            <a:xfrm>
              <a:off x="0" y="1674997"/>
              <a:ext cx="917519" cy="1578733"/>
            </a:xfrm>
            <a:prstGeom prst="rect">
              <a:avLst/>
            </a:prstGeom>
            <a:solidFill>
              <a:srgbClr val="5E5D9C"/>
            </a:solidFill>
            <a:ln w="19050" cap="rnd" cmpd="sng">
              <a:solidFill>
                <a:srgbClr val="5E5D9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7"/>
            <p:cNvSpPr txBox="1"/>
            <p:nvPr/>
          </p:nvSpPr>
          <p:spPr>
            <a:xfrm>
              <a:off x="0" y="1674997"/>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Create</a:t>
              </a:r>
              <a:endParaRPr sz="1400" b="0" i="0" u="none" strike="noStrike" cap="none">
                <a:solidFill>
                  <a:srgbClr val="000000"/>
                </a:solidFill>
                <a:latin typeface="Arial"/>
                <a:ea typeface="Arial"/>
                <a:cs typeface="Arial"/>
                <a:sym typeface="Arial"/>
              </a:endParaRPr>
            </a:p>
          </p:txBody>
        </p:sp>
        <p:sp>
          <p:nvSpPr>
            <p:cNvPr id="445" name="Google Shape;445;p7"/>
            <p:cNvSpPr/>
            <p:nvPr/>
          </p:nvSpPr>
          <p:spPr>
            <a:xfrm>
              <a:off x="917519" y="3348454"/>
              <a:ext cx="3670076" cy="1578733"/>
            </a:xfrm>
            <a:prstGeom prst="rect">
              <a:avLst/>
            </a:prstGeom>
            <a:solidFill>
              <a:srgbClr val="DDD0DD">
                <a:alpha val="89411"/>
              </a:srgbClr>
            </a:solidFill>
            <a:ln w="19050" cap="rnd" cmpd="sng">
              <a:solidFill>
                <a:srgbClr val="DDD0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7"/>
            <p:cNvSpPr txBox="1"/>
            <p:nvPr/>
          </p:nvSpPr>
          <p:spPr>
            <a:xfrm>
              <a:off x="917519" y="3348454"/>
              <a:ext cx="3670076" cy="1578733"/>
            </a:xfrm>
            <a:prstGeom prst="rect">
              <a:avLst/>
            </a:prstGeom>
            <a:noFill/>
            <a:ln>
              <a:noFill/>
            </a:ln>
          </p:spPr>
          <p:txBody>
            <a:bodyPr spcFirstLastPara="1" wrap="square" lIns="71200" tIns="400975" rIns="71200" bIns="40097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Adapt CV to each specific job to which you are applying</a:t>
              </a:r>
              <a:endParaRPr sz="1400" b="0" i="0" u="none" strike="noStrike" cap="none">
                <a:solidFill>
                  <a:srgbClr val="000000"/>
                </a:solidFill>
                <a:latin typeface="Arial"/>
                <a:ea typeface="Arial"/>
                <a:cs typeface="Arial"/>
                <a:sym typeface="Arial"/>
              </a:endParaRPr>
            </a:p>
            <a:p>
              <a:pPr marL="57150" marR="0" lvl="1" indent="-57150" algn="l" rtl="0">
                <a:lnSpc>
                  <a:spcPct val="90000"/>
                </a:lnSpc>
                <a:spcBef>
                  <a:spcPts val="385"/>
                </a:spcBef>
                <a:spcAft>
                  <a:spcPts val="0"/>
                </a:spcAft>
                <a:buClr>
                  <a:schemeClr val="dk1"/>
                </a:buClr>
                <a:buSzPts val="900"/>
                <a:buFont typeface="Century Gothic"/>
                <a:buChar char="•"/>
              </a:pPr>
              <a:r>
                <a:rPr lang="en-US" sz="900" b="0" i="0" u="none" strike="noStrike" cap="none">
                  <a:solidFill>
                    <a:schemeClr val="dk1"/>
                  </a:solidFill>
                  <a:latin typeface="Century Gothic"/>
                  <a:ea typeface="Century Gothic"/>
                  <a:cs typeface="Century Gothic"/>
                  <a:sym typeface="Century Gothic"/>
                </a:rPr>
                <a:t>If there are specific rules (length, content, etc) be sure to follow them</a:t>
              </a:r>
              <a:endParaRPr sz="1400" b="0" i="0" u="none" strike="noStrike" cap="none">
                <a:solidFill>
                  <a:srgbClr val="000000"/>
                </a:solidFill>
                <a:latin typeface="Arial"/>
                <a:ea typeface="Arial"/>
                <a:cs typeface="Arial"/>
                <a:sym typeface="Arial"/>
              </a:endParaRPr>
            </a:p>
            <a:p>
              <a:pPr marL="57150" marR="0" lvl="1" indent="-57150" algn="l" rtl="0">
                <a:lnSpc>
                  <a:spcPct val="90000"/>
                </a:lnSpc>
                <a:spcBef>
                  <a:spcPts val="135"/>
                </a:spcBef>
                <a:spcAft>
                  <a:spcPts val="0"/>
                </a:spcAft>
                <a:buClr>
                  <a:schemeClr val="dk1"/>
                </a:buClr>
                <a:buSzPts val="900"/>
                <a:buFont typeface="Century Gothic"/>
                <a:buChar char="•"/>
              </a:pPr>
              <a:r>
                <a:rPr lang="en-US" sz="900" b="0" i="0" u="none" strike="noStrike" cap="none">
                  <a:solidFill>
                    <a:schemeClr val="dk1"/>
                  </a:solidFill>
                  <a:latin typeface="Century Gothic"/>
                  <a:ea typeface="Century Gothic"/>
                  <a:cs typeface="Century Gothic"/>
                  <a:sym typeface="Century Gothic"/>
                </a:rPr>
                <a:t>Make sure to address what’s in job description/requirements in your CV</a:t>
              </a:r>
              <a:endParaRPr sz="1400" b="0" i="0" u="none" strike="noStrike" cap="none">
                <a:solidFill>
                  <a:srgbClr val="000000"/>
                </a:solidFill>
                <a:latin typeface="Arial"/>
                <a:ea typeface="Arial"/>
                <a:cs typeface="Arial"/>
                <a:sym typeface="Arial"/>
              </a:endParaRPr>
            </a:p>
          </p:txBody>
        </p:sp>
        <p:sp>
          <p:nvSpPr>
            <p:cNvPr id="447" name="Google Shape;447;p7"/>
            <p:cNvSpPr/>
            <p:nvPr/>
          </p:nvSpPr>
          <p:spPr>
            <a:xfrm>
              <a:off x="0" y="3348454"/>
              <a:ext cx="917519" cy="1578733"/>
            </a:xfrm>
            <a:prstGeom prst="rect">
              <a:avLst/>
            </a:prstGeom>
            <a:solidFill>
              <a:srgbClr val="9D5C99"/>
            </a:solidFill>
            <a:ln w="19050" cap="rnd" cmpd="sng">
              <a:solidFill>
                <a:srgbClr val="9D5C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7"/>
            <p:cNvSpPr txBox="1"/>
            <p:nvPr/>
          </p:nvSpPr>
          <p:spPr>
            <a:xfrm>
              <a:off x="0" y="3348454"/>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Adapt</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2"/>
        <p:cNvGrpSpPr/>
        <p:nvPr/>
      </p:nvGrpSpPr>
      <p:grpSpPr>
        <a:xfrm>
          <a:off x="0" y="0"/>
          <a:ext cx="0" cy="0"/>
          <a:chOff x="0" y="0"/>
          <a:chExt cx="0" cy="0"/>
        </a:xfrm>
      </p:grpSpPr>
      <p:grpSp>
        <p:nvGrpSpPr>
          <p:cNvPr id="453" name="Google Shape;453;p8"/>
          <p:cNvGrpSpPr/>
          <p:nvPr/>
        </p:nvGrpSpPr>
        <p:grpSpPr>
          <a:xfrm>
            <a:off x="-1191" y="0"/>
            <a:ext cx="9145191" cy="6861555"/>
            <a:chOff x="-1588" y="0"/>
            <a:chExt cx="12193588" cy="6861555"/>
          </a:xfrm>
        </p:grpSpPr>
        <p:sp>
          <p:nvSpPr>
            <p:cNvPr id="454" name="Google Shape;454;p8"/>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8"/>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8"/>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8"/>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8"/>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8"/>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sp>
        <p:sp>
          <p:nvSpPr>
            <p:cNvPr id="460" name="Google Shape;460;p8"/>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grpSp>
      <p:sp>
        <p:nvSpPr>
          <p:cNvPr id="461" name="Google Shape;461;p8"/>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8"/>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8"/>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p8"/>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8"/>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p8"/>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8"/>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sp>
      <p:sp>
        <p:nvSpPr>
          <p:cNvPr id="468" name="Google Shape;468;p8"/>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sp>
      <p:sp>
        <p:nvSpPr>
          <p:cNvPr id="469" name="Google Shape;469;p8"/>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CV Tips</a:t>
            </a:r>
            <a:endParaRPr/>
          </a:p>
        </p:txBody>
      </p:sp>
      <p:sp>
        <p:nvSpPr>
          <p:cNvPr id="470" name="Google Shape;470;p8"/>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71" name="Google Shape;471;p8"/>
          <p:cNvGrpSpPr/>
          <p:nvPr/>
        </p:nvGrpSpPr>
        <p:grpSpPr>
          <a:xfrm>
            <a:off x="3928030" y="1146425"/>
            <a:ext cx="4728845" cy="4569912"/>
            <a:chOff x="32305" y="338387"/>
            <a:chExt cx="4728845" cy="4569912"/>
          </a:xfrm>
        </p:grpSpPr>
        <p:sp>
          <p:nvSpPr>
            <p:cNvPr id="472" name="Google Shape;472;p8"/>
            <p:cNvSpPr/>
            <p:nvPr/>
          </p:nvSpPr>
          <p:spPr>
            <a:xfrm>
              <a:off x="630205" y="338387"/>
              <a:ext cx="978381" cy="978381"/>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8"/>
            <p:cNvSpPr/>
            <p:nvPr/>
          </p:nvSpPr>
          <p:spPr>
            <a:xfrm>
              <a:off x="32305" y="1631570"/>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8"/>
            <p:cNvSpPr txBox="1"/>
            <p:nvPr/>
          </p:nvSpPr>
          <p:spPr>
            <a:xfrm>
              <a:off x="32305" y="1631570"/>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Email address is permanent and appropriate</a:t>
              </a:r>
              <a:endParaRPr sz="1400" b="0" i="0" u="none" strike="noStrike" cap="none">
                <a:solidFill>
                  <a:srgbClr val="000000"/>
                </a:solidFill>
                <a:latin typeface="Arial"/>
                <a:ea typeface="Arial"/>
                <a:cs typeface="Arial"/>
                <a:sym typeface="Arial"/>
              </a:endParaRPr>
            </a:p>
          </p:txBody>
        </p:sp>
        <p:sp>
          <p:nvSpPr>
            <p:cNvPr id="475" name="Google Shape;475;p8"/>
            <p:cNvSpPr/>
            <p:nvPr/>
          </p:nvSpPr>
          <p:spPr>
            <a:xfrm>
              <a:off x="3184868" y="338387"/>
              <a:ext cx="978381" cy="978381"/>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p8"/>
            <p:cNvSpPr/>
            <p:nvPr/>
          </p:nvSpPr>
          <p:spPr>
            <a:xfrm>
              <a:off x="2586968" y="1631570"/>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8"/>
            <p:cNvSpPr txBox="1"/>
            <p:nvPr/>
          </p:nvSpPr>
          <p:spPr>
            <a:xfrm>
              <a:off x="2586968" y="1631570"/>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CV is clear and concise</a:t>
              </a:r>
              <a:endParaRPr sz="1400" b="0" i="0" u="none" strike="noStrike" cap="none">
                <a:solidFill>
                  <a:srgbClr val="000000"/>
                </a:solidFill>
                <a:latin typeface="Arial"/>
                <a:ea typeface="Arial"/>
                <a:cs typeface="Arial"/>
                <a:sym typeface="Arial"/>
              </a:endParaRPr>
            </a:p>
          </p:txBody>
        </p:sp>
        <p:sp>
          <p:nvSpPr>
            <p:cNvPr id="478" name="Google Shape;478;p8"/>
            <p:cNvSpPr/>
            <p:nvPr/>
          </p:nvSpPr>
          <p:spPr>
            <a:xfrm>
              <a:off x="630205" y="2895116"/>
              <a:ext cx="978381" cy="978381"/>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8"/>
            <p:cNvSpPr/>
            <p:nvPr/>
          </p:nvSpPr>
          <p:spPr>
            <a:xfrm>
              <a:off x="32305" y="4188299"/>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8"/>
            <p:cNvSpPr txBox="1"/>
            <p:nvPr/>
          </p:nvSpPr>
          <p:spPr>
            <a:xfrm>
              <a:off x="32305" y="4188299"/>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Publications and presentations are in same citation format</a:t>
              </a:r>
              <a:endParaRPr sz="1400" b="0" i="0" u="none" strike="noStrike" cap="none">
                <a:solidFill>
                  <a:srgbClr val="000000"/>
                </a:solidFill>
                <a:latin typeface="Arial"/>
                <a:ea typeface="Arial"/>
                <a:cs typeface="Arial"/>
                <a:sym typeface="Arial"/>
              </a:endParaRPr>
            </a:p>
          </p:txBody>
        </p:sp>
        <p:sp>
          <p:nvSpPr>
            <p:cNvPr id="481" name="Google Shape;481;p8"/>
            <p:cNvSpPr/>
            <p:nvPr/>
          </p:nvSpPr>
          <p:spPr>
            <a:xfrm>
              <a:off x="3184868" y="2895116"/>
              <a:ext cx="978381" cy="978381"/>
            </a:xfrm>
            <a:prstGeom prst="rect">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8"/>
            <p:cNvSpPr/>
            <p:nvPr/>
          </p:nvSpPr>
          <p:spPr>
            <a:xfrm>
              <a:off x="2586968" y="4188299"/>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8"/>
            <p:cNvSpPr txBox="1"/>
            <p:nvPr/>
          </p:nvSpPr>
          <p:spPr>
            <a:xfrm>
              <a:off x="2586968" y="4188299"/>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Someone else check for spelling and formatting you may miss –AVOID FUNKY FORMATTING</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APS Base Columns" ma:contentTypeID="0x0101002F2CBBF331C9C144B79263E2CD1EBC280055926B5BE8E9AC45B215314D22207EF3" ma:contentTypeVersion="27" ma:contentTypeDescription="" ma:contentTypeScope="" ma:versionID="b7aac1574f77eaae912de77607edb157">
  <xsd:schema xmlns:xsd="http://www.w3.org/2001/XMLSchema" xmlns:xs="http://www.w3.org/2001/XMLSchema" xmlns:p="http://schemas.microsoft.com/office/2006/metadata/properties" xmlns:ns2="74b0b8bf-1f15-41b1-974d-d17303981568" xmlns:ns3="b4b35062-d740-41d1-9ffb-d70801cc8745" xmlns:ns4="49712418-7b8b-4a86-a111-2b9e5c31628f" targetNamespace="http://schemas.microsoft.com/office/2006/metadata/properties" ma:root="true" ma:fieldsID="398a022a43e2b99767f1cea8f59b7eaf" ns2:_="" ns3:_="" ns4:_="">
    <xsd:import namespace="74b0b8bf-1f15-41b1-974d-d17303981568"/>
    <xsd:import namespace="b4b35062-d740-41d1-9ffb-d70801cc8745"/>
    <xsd:import namespace="49712418-7b8b-4a86-a111-2b9e5c31628f"/>
    <xsd:element name="properties">
      <xsd:complexType>
        <xsd:sequence>
          <xsd:element name="documentManagement">
            <xsd:complexType>
              <xsd:all>
                <xsd:element ref="ns2:MeetingType" minOccurs="0"/>
                <xsd:element ref="ns2:MemberGroup" minOccurs="0"/>
                <xsd:element ref="ns2:CourseType" minOccurs="0"/>
                <xsd:element ref="ns2:lbffa240476b48f4bb908ac05f7c6d05" minOccurs="0"/>
                <xsd:element ref="ns3:TaxCatchAllLabel" minOccurs="0"/>
                <xsd:element ref="ns2:c0e6c0e732f646459ed2f0ffcd2b3d49" minOccurs="0"/>
                <xsd:element ref="ns2:cf123d1310914525b7556ed4d1f62473" minOccurs="0"/>
                <xsd:element ref="ns2:b2e9ef0a9cd449a7b55200f7491ce132" minOccurs="0"/>
                <xsd:element ref="ns2:m232f33803f54335aa59d5846c44e4d9" minOccurs="0"/>
                <xsd:element ref="ns2:ic7029f69fd548678aca3538e093a32e" minOccurs="0"/>
                <xsd:element ref="ns2:jf10dc857d9746f8ba5d52ee35dcc202" minOccurs="0"/>
                <xsd:element ref="ns3:TaxCatchAll" minOccurs="0"/>
                <xsd:element ref="ns2:d14da5615d354b60b70cd3a744498626" minOccurs="0"/>
                <xsd:element ref="ns2:p4311432bba94f7baa9c70fc60623833" minOccurs="0"/>
                <xsd:element ref="ns2:eeeca0b6816143089bb8800a36a3a86b" minOccurs="0"/>
                <xsd:element ref="ns4:MediaServiceDateTaken" minOccurs="0"/>
                <xsd:element ref="ns4:MediaLengthInSeconds" minOccurs="0"/>
                <xsd:element ref="ns4:lcf76f155ced4ddcb4097134ff3c332f" minOccurs="0"/>
                <xsd:element ref="ns4:MediaServiceOCR" minOccurs="0"/>
                <xsd:element ref="ns4:MediaServiceGenerationTime" minOccurs="0"/>
                <xsd:element ref="ns4:MediaServiceEventHashCode" minOccurs="0"/>
                <xsd:element ref="ns4:MediaServiceLocation"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b0b8bf-1f15-41b1-974d-d17303981568" elementFormDefault="qualified">
    <xsd:import namespace="http://schemas.microsoft.com/office/2006/documentManagement/types"/>
    <xsd:import namespace="http://schemas.microsoft.com/office/infopath/2007/PartnerControls"/>
    <xsd:element name="MeetingType" ma:index="5" nillable="true" ma:displayName="Meeting Type" ma:format="Dropdown" ma:internalName="MeetingType" ma:readOnly="false">
      <xsd:simpleType>
        <xsd:restriction base="dms:Choice">
          <xsd:enumeration value="Annual Meeting"/>
          <xsd:enumeration value="Committee"/>
          <xsd:enumeration value="Division"/>
          <xsd:enumeration value="Workshop"/>
          <xsd:enumeration value="Council"/>
        </xsd:restriction>
      </xsd:simpleType>
    </xsd:element>
    <xsd:element name="MemberGroup" ma:index="7" nillable="true" ma:displayName="Member Group" ma:format="Dropdown" ma:internalName="MemberGroup">
      <xsd:simpleType>
        <xsd:restriction base="dms:Choice">
          <xsd:enumeration value="Committee"/>
          <xsd:enumeration value="P-Team"/>
          <xsd:enumeration value="Task Force"/>
          <xsd:enumeration value="Division"/>
          <xsd:enumeration value="Council"/>
          <xsd:enumeration value="Foundation"/>
        </xsd:restriction>
      </xsd:simpleType>
    </xsd:element>
    <xsd:element name="CourseType" ma:index="8" nillable="true" ma:displayName="Course Type" ma:format="Dropdown" ma:internalName="CourseType" ma:readOnly="false">
      <xsd:simpleType>
        <xsd:restriction base="dms:Choice">
          <xsd:enumeration value="Certification"/>
          <xsd:enumeration value="Program"/>
          <xsd:enumeration value="Research Ethics"/>
          <xsd:enumeration value="Seed Pathology"/>
          <xsd:enumeration value="Teaching Certificate"/>
        </xsd:restriction>
      </xsd:simpleType>
    </xsd:element>
    <xsd:element name="lbffa240476b48f4bb908ac05f7c6d05" ma:index="14" nillable="true" ma:taxonomy="true" ma:internalName="lbffa240476b48f4bb908ac05f7c6d05" ma:taxonomyFieldName="Asset_x0020_Type" ma:displayName="Asset Type" ma:readOnly="false" ma:fieldId="{5bffa240-476b-48f4-bb90-8ac05f7c6d05}" ma:sspId="7f422fe2-59de-4aa6-93d1-a6d104338b63" ma:termSetId="d3811b7d-4d23-4352-95fb-4c11f9ca2c38" ma:anchorId="00000000-0000-0000-0000-000000000000" ma:open="false" ma:isKeyword="false">
      <xsd:complexType>
        <xsd:sequence>
          <xsd:element ref="pc:Terms" minOccurs="0" maxOccurs="1"/>
        </xsd:sequence>
      </xsd:complexType>
    </xsd:element>
    <xsd:element name="c0e6c0e732f646459ed2f0ffcd2b3d49" ma:index="16" nillable="true" ma:taxonomy="true" ma:internalName="c0e6c0e732f646459ed2f0ffcd2b3d49" ma:taxonomyFieldName="Year0" ma:displayName="Year" ma:readOnly="false" ma:default="" ma:fieldId="{c0e6c0e7-32f6-4645-9ed2-f0ffcd2b3d49}" ma:sspId="7f422fe2-59de-4aa6-93d1-a6d104338b63" ma:termSetId="40459a7c-0b0e-42d9-96ba-0db9c5f47a3e" ma:anchorId="00000000-0000-0000-0000-000000000000" ma:open="false" ma:isKeyword="false">
      <xsd:complexType>
        <xsd:sequence>
          <xsd:element ref="pc:Terms" minOccurs="0" maxOccurs="1"/>
        </xsd:sequence>
      </xsd:complexType>
    </xsd:element>
    <xsd:element name="cf123d1310914525b7556ed4d1f62473" ma:index="17" nillable="true" ma:taxonomy="true" ma:internalName="cf123d1310914525b7556ed4d1f62473" ma:taxonomyFieldName="Dept" ma:displayName="Dept" ma:readOnly="false" ma:default="" ma:fieldId="{cf123d13-1091-4525-b755-6ed4d1f62473}" ma:sspId="7f422fe2-59de-4aa6-93d1-a6d104338b63" ma:termSetId="897a65a6-868c-47de-a8bb-85f6c2cf85a6" ma:anchorId="00000000-0000-0000-0000-000000000000" ma:open="false" ma:isKeyword="false">
      <xsd:complexType>
        <xsd:sequence>
          <xsd:element ref="pc:Terms" minOccurs="0" maxOccurs="1"/>
        </xsd:sequence>
      </xsd:complexType>
    </xsd:element>
    <xsd:element name="b2e9ef0a9cd449a7b55200f7491ce132" ma:index="19" nillable="true" ma:taxonomy="true" ma:internalName="b2e9ef0a9cd449a7b55200f7491ce132" ma:taxonomyFieldName="DocType" ma:displayName="Doc Type" ma:readOnly="false" ma:default="" ma:fieldId="{b2e9ef0a-9cd4-49a7-b552-00f7491ce132}" ma:sspId="7f422fe2-59de-4aa6-93d1-a6d104338b63" ma:termSetId="e4b3e915-4e3c-4da7-b011-223c5c071883" ma:anchorId="00000000-0000-0000-0000-000000000000" ma:open="false" ma:isKeyword="false">
      <xsd:complexType>
        <xsd:sequence>
          <xsd:element ref="pc:Terms" minOccurs="0" maxOccurs="1"/>
        </xsd:sequence>
      </xsd:complexType>
    </xsd:element>
    <xsd:element name="m232f33803f54335aa59d5846c44e4d9" ma:index="21" nillable="true" ma:taxonomy="true" ma:internalName="m232f33803f54335aa59d5846c44e4d9" ma:taxonomyFieldName="FiscalYear" ma:displayName="Fiscal Year" ma:readOnly="false" ma:default="" ma:fieldId="{6232f338-03f5-4335-aa59-d5846c44e4d9}" ma:sspId="7f422fe2-59de-4aa6-93d1-a6d104338b63" ma:termSetId="d58c63fd-a19d-4f6a-a21d-640f009fc3c4" ma:anchorId="3a0a9f3b-4465-44ff-86df-f9e3a3d850ae" ma:open="false" ma:isKeyword="false">
      <xsd:complexType>
        <xsd:sequence>
          <xsd:element ref="pc:Terms" minOccurs="0" maxOccurs="1"/>
        </xsd:sequence>
      </xsd:complexType>
    </xsd:element>
    <xsd:element name="ic7029f69fd548678aca3538e093a32e" ma:index="22" nillable="true" ma:taxonomy="true" ma:internalName="ic7029f69fd548678aca3538e093a32e" ma:taxonomyFieldName="Month0" ma:displayName="Month" ma:readOnly="false" ma:default="" ma:fieldId="{2c7029f6-9fd5-4867-8aca-3538e093a32e}" ma:sspId="7f422fe2-59de-4aa6-93d1-a6d104338b63" ma:termSetId="4d35db5a-e2f4-486a-ad7f-0efbbb1cda12" ma:anchorId="00000000-0000-0000-0000-000000000000" ma:open="false" ma:isKeyword="false">
      <xsd:complexType>
        <xsd:sequence>
          <xsd:element ref="pc:Terms" minOccurs="0" maxOccurs="1"/>
        </xsd:sequence>
      </xsd:complexType>
    </xsd:element>
    <xsd:element name="jf10dc857d9746f8ba5d52ee35dcc202" ma:index="23" nillable="true" ma:taxonomy="true" ma:internalName="jf10dc857d9746f8ba5d52ee35dcc202" ma:taxonomyFieldName="GraphicType" ma:displayName="Graphic Type" ma:readOnly="false" ma:fieldId="{3f10dc85-7d97-46f8-ba5d-52ee35dcc202}" ma:sspId="7f422fe2-59de-4aa6-93d1-a6d104338b63" ma:termSetId="a9a9cad8-e31c-4e6f-b23c-805d0960a4c5" ma:anchorId="00000000-0000-0000-0000-000000000000" ma:open="false" ma:isKeyword="false">
      <xsd:complexType>
        <xsd:sequence>
          <xsd:element ref="pc:Terms" minOccurs="0" maxOccurs="1"/>
        </xsd:sequence>
      </xsd:complexType>
    </xsd:element>
    <xsd:element name="d14da5615d354b60b70cd3a744498626" ma:index="25" nillable="true" ma:taxonomy="true" ma:internalName="d14da5615d354b60b70cd3a744498626" ma:taxonomyFieldName="MarketingChannel" ma:displayName="Marketing Channel" ma:default="" ma:fieldId="{d14da561-5d35-4b60-b70c-d3a744498626}" ma:sspId="7f422fe2-59de-4aa6-93d1-a6d104338b63" ma:termSetId="d2914a91-e5ae-4765-a800-1c594493821e" ma:anchorId="00000000-0000-0000-0000-000000000000" ma:open="false" ma:isKeyword="false">
      <xsd:complexType>
        <xsd:sequence>
          <xsd:element ref="pc:Terms" minOccurs="0" maxOccurs="1"/>
        </xsd:sequence>
      </xsd:complexType>
    </xsd:element>
    <xsd:element name="p4311432bba94f7baa9c70fc60623833" ma:index="29" nillable="true" ma:taxonomy="true" ma:internalName="p4311432bba94f7baa9c70fc60623833" ma:taxonomyFieldName="ProjectProductType" ma:displayName="Project-Product Type" ma:readOnly="false" ma:default="" ma:fieldId="{94311432-bba9-4f7b-aa9c-70fc60623833}" ma:sspId="7f422fe2-59de-4aa6-93d1-a6d104338b63" ma:termSetId="0c1e09f4-ca8d-47cd-ae41-319d389b0a74" ma:anchorId="00000000-0000-0000-0000-000000000000" ma:open="false" ma:isKeyword="false">
      <xsd:complexType>
        <xsd:sequence>
          <xsd:element ref="pc:Terms" minOccurs="0" maxOccurs="1"/>
        </xsd:sequence>
      </xsd:complexType>
    </xsd:element>
    <xsd:element name="eeeca0b6816143089bb8800a36a3a86b" ma:index="31" nillable="true" ma:taxonomy="true" ma:internalName="eeeca0b6816143089bb8800a36a3a86b" ma:taxonomyFieldName="Society" ma:displayName="Society" ma:readOnly="false" ma:default="" ma:fieldId="{eeeca0b6-8161-4308-9bb8-800a36a3a86b}" ma:sspId="7f422fe2-59de-4aa6-93d1-a6d104338b63" ma:termSetId="718ddcac-33ea-440f-a7d4-ab6ee030527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b35062-d740-41d1-9ffb-d70801cc8745"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5bec0ddf-3101-4f43-aeae-9a445f4b971f}" ma:internalName="TaxCatchAllLabel" ma:readOnly="false" ma:showField="CatchAllDataLabel" ma:web="74b0b8bf-1f15-41b1-974d-d17303981568">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bec0ddf-3101-4f43-aeae-9a445f4b971f}" ma:internalName="TaxCatchAll" ma:readOnly="false" ma:showField="CatchAllData" ma:web="74b0b8bf-1f15-41b1-974d-d1730398156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9712418-7b8b-4a86-a111-2b9e5c31628f" elementFormDefault="qualified">
    <xsd:import namespace="http://schemas.microsoft.com/office/2006/documentManagement/types"/>
    <xsd:import namespace="http://schemas.microsoft.com/office/infopath/2007/PartnerControls"/>
    <xsd:element name="MediaServiceDateTaken" ma:index="33" nillable="true" ma:displayName="MediaServiceDateTaken" ma:hidden="true" ma:indexed="true" ma:internalName="MediaServiceDateTaken" ma:readOnly="true">
      <xsd:simpleType>
        <xsd:restriction base="dms:Text"/>
      </xsd:simpleType>
    </xsd:element>
    <xsd:element name="MediaLengthInSeconds" ma:index="34" nillable="true" ma:displayName="MediaLengthInSeconds" ma:hidden="true" ma:internalName="MediaLengthInSeconds" ma:readOnly="true">
      <xsd:simpleType>
        <xsd:restriction base="dms:Unknown"/>
      </xsd:simpleType>
    </xsd:element>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7f422fe2-59de-4aa6-93d1-a6d104338b63" ma:termSetId="09814cd3-568e-fe90-9814-8d621ff8fb84" ma:anchorId="fba54fb3-c3e1-fe81-a776-ca4b69148c4d" ma:open="true" ma:isKeyword="false">
      <xsd:complexType>
        <xsd:sequence>
          <xsd:element ref="pc:Terms" minOccurs="0" maxOccurs="1"/>
        </xsd:sequence>
      </xsd:complexType>
    </xsd:element>
    <xsd:element name="MediaServiceOCR" ma:index="37" nillable="true" ma:displayName="Extracted Text" ma:hidden="true" ma:internalName="MediaServiceOCR" ma:readOnly="true">
      <xsd:simpleType>
        <xsd:restriction base="dms:Note"/>
      </xsd:simpleType>
    </xsd:element>
    <xsd:element name="MediaServiceGenerationTime" ma:index="38" nillable="true" ma:displayName="MediaServiceGenerationTime" ma:hidden="true" ma:internalName="MediaServiceGenerationTime" ma:readOnly="true">
      <xsd:simpleType>
        <xsd:restriction base="dms:Text"/>
      </xsd:simpleType>
    </xsd:element>
    <xsd:element name="MediaServiceEventHashCode" ma:index="39" nillable="true" ma:displayName="MediaServiceEventHashCode" ma:hidden="true" ma:internalName="MediaServiceEventHashCode" ma:readOnly="true">
      <xsd:simpleType>
        <xsd:restriction base="dms:Text"/>
      </xsd:simpleType>
    </xsd:element>
    <xsd:element name="MediaServiceLocation" ma:index="40" nillable="true" ma:displayName="Location" ma:hidden="true" ma:indexed="true" ma:internalName="MediaServiceLocation" ma:readOnly="true">
      <xsd:simpleType>
        <xsd:restriction base="dms:Text"/>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c7029f69fd548678aca3538e093a32e xmlns="74b0b8bf-1f15-41b1-974d-d17303981568">
      <Terms xmlns="http://schemas.microsoft.com/office/infopath/2007/PartnerControls"/>
    </ic7029f69fd548678aca3538e093a32e>
    <TaxCatchAll xmlns="b4b35062-d740-41d1-9ffb-d70801cc8745">
      <Value>146</Value>
      <Value>1</Value>
    </TaxCatchAll>
    <cf123d1310914525b7556ed4d1f62473 xmlns="74b0b8bf-1f15-41b1-974d-d17303981568">
      <Terms xmlns="http://schemas.microsoft.com/office/infopath/2007/PartnerControls">
        <TermInfo xmlns="http://schemas.microsoft.com/office/infopath/2007/PartnerControls">
          <TermName xmlns="http://schemas.microsoft.com/office/infopath/2007/PartnerControls">Membership</TermName>
          <TermId xmlns="http://schemas.microsoft.com/office/infopath/2007/PartnerControls">548c06e5-18c2-4c6d-a00c-ebb87664a69a</TermId>
        </TermInfo>
      </Terms>
    </cf123d1310914525b7556ed4d1f62473>
    <p4311432bba94f7baa9c70fc60623833 xmlns="74b0b8bf-1f15-41b1-974d-d17303981568">
      <Terms xmlns="http://schemas.microsoft.com/office/infopath/2007/PartnerControls"/>
    </p4311432bba94f7baa9c70fc60623833>
    <d14da5615d354b60b70cd3a744498626 xmlns="74b0b8bf-1f15-41b1-974d-d17303981568">
      <Terms xmlns="http://schemas.microsoft.com/office/infopath/2007/PartnerControls"/>
    </d14da5615d354b60b70cd3a744498626>
    <jf10dc857d9746f8ba5d52ee35dcc202 xmlns="74b0b8bf-1f15-41b1-974d-d17303981568">
      <Terms xmlns="http://schemas.microsoft.com/office/infopath/2007/PartnerControls"/>
    </jf10dc857d9746f8ba5d52ee35dcc202>
    <c0e6c0e732f646459ed2f0ffcd2b3d49 xmlns="74b0b8bf-1f15-41b1-974d-d17303981568">
      <Terms xmlns="http://schemas.microsoft.com/office/infopath/2007/PartnerControls"/>
    </c0e6c0e732f646459ed2f0ffcd2b3d49>
    <MemberGroup xmlns="74b0b8bf-1f15-41b1-974d-d17303981568">Committee</MemberGroup>
    <CourseType xmlns="74b0b8bf-1f15-41b1-974d-d17303981568" xsi:nil="true"/>
    <TaxCatchAllLabel xmlns="b4b35062-d740-41d1-9ffb-d70801cc8745" xsi:nil="true"/>
    <m232f33803f54335aa59d5846c44e4d9 xmlns="74b0b8bf-1f15-41b1-974d-d17303981568">
      <Terms xmlns="http://schemas.microsoft.com/office/infopath/2007/PartnerControls"/>
    </m232f33803f54335aa59d5846c44e4d9>
    <MeetingType xmlns="74b0b8bf-1f15-41b1-974d-d17303981568" xsi:nil="true"/>
    <b2e9ef0a9cd449a7b55200f7491ce132 xmlns="74b0b8bf-1f15-41b1-974d-d17303981568">
      <Terms xmlns="http://schemas.microsoft.com/office/infopath/2007/PartnerControls"/>
    </b2e9ef0a9cd449a7b55200f7491ce132>
    <lbffa240476b48f4bb908ac05f7c6d05 xmlns="74b0b8bf-1f15-41b1-974d-d17303981568">
      <Terms xmlns="http://schemas.microsoft.com/office/infopath/2007/PartnerControls"/>
    </lbffa240476b48f4bb908ac05f7c6d05>
    <eeeca0b6816143089bb8800a36a3a86b xmlns="74b0b8bf-1f15-41b1-974d-d17303981568">
      <Terms xmlns="http://schemas.microsoft.com/office/infopath/2007/PartnerControls">
        <TermInfo xmlns="http://schemas.microsoft.com/office/infopath/2007/PartnerControls">
          <TermName xmlns="http://schemas.microsoft.com/office/infopath/2007/PartnerControls">APS</TermName>
          <TermId xmlns="http://schemas.microsoft.com/office/infopath/2007/PartnerControls">b6e18119-2ba6-4556-b4ff-32cccdf873af</TermId>
        </TermInfo>
      </Terms>
    </eeeca0b6816143089bb8800a36a3a86b>
    <lcf76f155ced4ddcb4097134ff3c332f xmlns="49712418-7b8b-4a86-a111-2b9e5c31628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3ED574E-FAAC-442C-A1B5-21B22D137698}">
  <ds:schemaRefs>
    <ds:schemaRef ds:uri="http://schemas.microsoft.com/sharepoint/v3/contenttype/forms"/>
  </ds:schemaRefs>
</ds:datastoreItem>
</file>

<file path=customXml/itemProps2.xml><?xml version="1.0" encoding="utf-8"?>
<ds:datastoreItem xmlns:ds="http://schemas.openxmlformats.org/officeDocument/2006/customXml" ds:itemID="{071E619F-D9B5-436D-824F-827014A5E8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b0b8bf-1f15-41b1-974d-d17303981568"/>
    <ds:schemaRef ds:uri="b4b35062-d740-41d1-9ffb-d70801cc8745"/>
    <ds:schemaRef ds:uri="49712418-7b8b-4a86-a111-2b9e5c3162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294580B-A468-44C6-B3C5-A0D5521AA0C6}">
  <ds:schemaRefs>
    <ds:schemaRef ds:uri="http://schemas.microsoft.com/office/2006/metadata/properties"/>
    <ds:schemaRef ds:uri="http://www.w3.org/XML/1998/namespace"/>
    <ds:schemaRef ds:uri="http://schemas.microsoft.com/office/infopath/2007/PartnerControls"/>
    <ds:schemaRef ds:uri="http://purl.org/dc/terms/"/>
    <ds:schemaRef ds:uri="http://purl.org/dc/elements/1.1/"/>
    <ds:schemaRef ds:uri="http://schemas.microsoft.com/office/2006/documentManagement/types"/>
    <ds:schemaRef ds:uri="49712418-7b8b-4a86-a111-2b9e5c31628f"/>
    <ds:schemaRef ds:uri="http://schemas.openxmlformats.org/package/2006/metadata/core-properties"/>
    <ds:schemaRef ds:uri="b4b35062-d740-41d1-9ffb-d70801cc8745"/>
    <ds:schemaRef ds:uri="74b0b8bf-1f15-41b1-974d-d17303981568"/>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135</TotalTime>
  <Words>786</Words>
  <Application>Microsoft Macintosh PowerPoint</Application>
  <PresentationFormat>On-screen Show (4:3)</PresentationFormat>
  <Paragraphs>143</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Noto Sans Symbols</vt:lpstr>
      <vt:lpstr>Century Gothic</vt:lpstr>
      <vt:lpstr>Calibri</vt:lpstr>
      <vt:lpstr>Ion Boardroom</vt:lpstr>
      <vt:lpstr>PowerPoint Presentation</vt:lpstr>
      <vt:lpstr>PowerPoint Presentation</vt:lpstr>
      <vt:lpstr>PowerPoint Presentation</vt:lpstr>
      <vt:lpstr>CVs 101</vt:lpstr>
      <vt:lpstr>What is a CV?</vt:lpstr>
      <vt:lpstr>How is a CV different from a resumé?</vt:lpstr>
      <vt:lpstr>What to include in a CV</vt:lpstr>
      <vt:lpstr>CV Tips</vt:lpstr>
      <vt:lpstr>CV Tips</vt:lpstr>
      <vt:lpstr>Who evaluates your application</vt:lpstr>
      <vt:lpstr>Reading the Job Advertisement</vt:lpstr>
      <vt:lpstr>Reading the Job Advertisement</vt:lpstr>
      <vt:lpstr>Reading the Job Advertisement</vt:lpstr>
      <vt:lpstr>Tailoring Your CV</vt:lpstr>
      <vt:lpstr>Tailoring Your CV</vt:lpstr>
      <vt:lpstr>Breakout Sessions: Create CV</vt:lpstr>
      <vt:lpstr>Breakout Sessions: Summary (10 Minutes)</vt:lpstr>
      <vt:lpstr>Final Thoughts and Questions?</vt:lpstr>
      <vt:lpstr>Course Evaluation</vt:lpstr>
      <vt:lpstr>Course Evaluation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Elisha Allan-Perkins</dc:creator>
  <cp:lastModifiedBy>Dominika Kuzlak-Swanson</cp:lastModifiedBy>
  <cp:revision>3</cp:revision>
  <dcterms:created xsi:type="dcterms:W3CDTF">2021-01-04T19:10:28Z</dcterms:created>
  <dcterms:modified xsi:type="dcterms:W3CDTF">2023-09-21T17:32:19Z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0x0101002F2CBBF331C9C144B79263E2CD1EBC280055926B5BE8E9AC45B215314D22207EF3</vt:lpwstr>
  </property>
  <property fmtid="{D5CDD505-2E9C-101B-9397-08002B2CF9AE}" pid="3" name="GraphicType">
    <vt:lpwstr/>
  </property>
  <property fmtid="{D5CDD505-2E9C-101B-9397-08002B2CF9AE}" pid="4" name="Asset_x0020_Type">
    <vt:lpwstr/>
  </property>
  <property fmtid="{D5CDD505-2E9C-101B-9397-08002B2CF9AE}" pid="5" name="MarketingChannel">
    <vt:lpwstr/>
  </property>
  <property fmtid="{D5CDD505-2E9C-101B-9397-08002B2CF9AE}" pid="6" name="MediaServiceImageTags">
    <vt:lpwstr/>
  </property>
  <property fmtid="{D5CDD505-2E9C-101B-9397-08002B2CF9AE}" pid="7" name="FiscalYear">
    <vt:lpwstr/>
  </property>
  <property fmtid="{D5CDD505-2E9C-101B-9397-08002B2CF9AE}" pid="8" name="Year0">
    <vt:lpwstr/>
  </property>
  <property fmtid="{D5CDD505-2E9C-101B-9397-08002B2CF9AE}" pid="9" name="Society">
    <vt:lpwstr>1;#APS|b6e18119-2ba6-4556-b4ff-32cccdf873af</vt:lpwstr>
  </property>
  <property fmtid="{D5CDD505-2E9C-101B-9397-08002B2CF9AE}" pid="10" name="Month0">
    <vt:lpwstr/>
  </property>
  <property fmtid="{D5CDD505-2E9C-101B-9397-08002B2CF9AE}" pid="11" name="DocType">
    <vt:lpwstr/>
  </property>
  <property fmtid="{D5CDD505-2E9C-101B-9397-08002B2CF9AE}" pid="12" name="Dept">
    <vt:lpwstr>146;#Membership|548c06e5-18c2-4c6d-a00c-ebb87664a69a</vt:lpwstr>
  </property>
  <property fmtid="{D5CDD505-2E9C-101B-9397-08002B2CF9AE}" pid="13" name="ProjectProductType">
    <vt:lpwstr/>
  </property>
  <property fmtid="{D5CDD505-2E9C-101B-9397-08002B2CF9AE}" pid="14" name="Asset Type">
    <vt:lpwstr/>
  </property>
</Properties>
</file>