
<file path=[Content_Types].xml><?xml version="1.0" encoding="utf-8"?>
<Types xmlns="http://schemas.openxmlformats.org/package/2006/content-types">
  <Default Extension="tmp" ContentType="image/pn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tiff" ContentType="image/tif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6" r:id="rId3"/>
    <p:sldId id="277" r:id="rId4"/>
    <p:sldId id="278" r:id="rId5"/>
    <p:sldId id="279" r:id="rId6"/>
    <p:sldId id="257" r:id="rId7"/>
    <p:sldId id="258" r:id="rId8"/>
    <p:sldId id="272" r:id="rId9"/>
    <p:sldId id="273" r:id="rId10"/>
    <p:sldId id="260" r:id="rId11"/>
    <p:sldId id="275" r:id="rId12"/>
    <p:sldId id="262" r:id="rId13"/>
    <p:sldId id="264" r:id="rId14"/>
    <p:sldId id="265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F"/>
    <a:srgbClr val="F8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0797" autoAdjust="0"/>
  </p:normalViewPr>
  <p:slideViewPr>
    <p:cSldViewPr snapToGrid="0">
      <p:cViewPr varScale="1">
        <p:scale>
          <a:sx n="55" d="100"/>
          <a:sy n="55" d="100"/>
        </p:scale>
        <p:origin x="3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FA5B384-0ED8-4689-94B7-8A65D6582D0B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C432056-D8F8-4954-B013-E6F91E96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2AE8-E2B2-4405-BFDF-72D975F85F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2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2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9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753FE-330B-4984-8816-6C45F432BEAA}" type="datetimeFigureOut">
              <a:rPr lang="en-US" smtClean="0"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70628-4FA4-4EDA-B881-535A1F2B3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5890"/>
            <a:ext cx="7772400" cy="2387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CGMMV Recovery Plan and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62579"/>
            <a:ext cx="6858000" cy="124182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 Pitman, MS</a:t>
            </a:r>
          </a:p>
          <a:p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Bryce Falk, PhD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t="3549" r="2831" b="4385"/>
          <a:stretch/>
        </p:blipFill>
        <p:spPr>
          <a:xfrm>
            <a:off x="7773911" y="205859"/>
            <a:ext cx="1165137" cy="1177565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" y="378198"/>
            <a:ext cx="3255579" cy="8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0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California isolates: 3 unique isolates, 4 total</a:t>
            </a:r>
          </a:p>
          <a:p>
            <a:r>
              <a:rPr lang="en-US" dirty="0"/>
              <a:t>American Type Culture Collection: 1 CGMMV (Japan), 1 zucchini green mottle mosaic virus</a:t>
            </a:r>
          </a:p>
          <a:p>
            <a:r>
              <a:rPr lang="en-US" dirty="0"/>
              <a:t>Middle East: 1 isolate</a:t>
            </a:r>
          </a:p>
          <a:p>
            <a:r>
              <a:rPr lang="en-US" dirty="0"/>
              <a:t>Europe: 26 isolates</a:t>
            </a:r>
          </a:p>
          <a:p>
            <a:r>
              <a:rPr lang="en-US" dirty="0"/>
              <a:t>SE Asia: 4 isolates</a:t>
            </a:r>
          </a:p>
          <a:p>
            <a:endParaRPr lang="en-US" dirty="0"/>
          </a:p>
          <a:p>
            <a:r>
              <a:rPr lang="en-US" dirty="0"/>
              <a:t>37 total isolates</a:t>
            </a:r>
          </a:p>
        </p:txBody>
      </p:sp>
    </p:spTree>
    <p:extLst>
      <p:ext uri="{BB962C8B-B14F-4D97-AF65-F5344CB8AC3E}">
        <p14:creationId xmlns:p14="http://schemas.microsoft.com/office/powerpoint/2010/main" val="121759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7429" y="11823"/>
            <a:ext cx="5942769" cy="6794938"/>
            <a:chOff x="843455" y="0"/>
            <a:chExt cx="5942769" cy="679493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455" y="0"/>
              <a:ext cx="5209275" cy="679493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7" name="Straight Connector 66"/>
            <p:cNvCxnSpPr/>
            <p:nvPr/>
          </p:nvCxnSpPr>
          <p:spPr>
            <a:xfrm flipH="1">
              <a:off x="5799821" y="18506"/>
              <a:ext cx="31025" cy="21338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27231" y="761971"/>
              <a:ext cx="958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China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26050" y="3774225"/>
              <a:ext cx="144562" cy="551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84189" y="2760079"/>
              <a:ext cx="549336" cy="166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538031" y="3807503"/>
              <a:ext cx="816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Canada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409207" y="3315268"/>
              <a:ext cx="0" cy="15915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987009" y="3402451"/>
              <a:ext cx="488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India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80059" y="4473152"/>
              <a:ext cx="1072670" cy="84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5518096" y="2386893"/>
              <a:ext cx="2409" cy="30720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499279" y="2405788"/>
              <a:ext cx="840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Korea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27826" y="2187522"/>
              <a:ext cx="875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4">
                      <a:lumMod val="75000"/>
                    </a:schemeClr>
                  </a:solidFill>
                </a:rPr>
                <a:t>Taiwan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36998" y="2059435"/>
              <a:ext cx="8029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Korea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5381796" y="2152318"/>
              <a:ext cx="0" cy="11360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928949" y="4362494"/>
              <a:ext cx="546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</a:rPr>
                <a:t>Korea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73264" y="4460836"/>
              <a:ext cx="963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50"/>
                  </a:solidFill>
                </a:rPr>
                <a:t>Japan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684875" y="5576301"/>
              <a:ext cx="0" cy="14949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344565" y="5669160"/>
              <a:ext cx="1024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Russia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56602" y="5507253"/>
              <a:ext cx="10245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</a:rPr>
                <a:t>Spain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76385" y="4605404"/>
              <a:ext cx="816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Israel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73264" y="3263951"/>
              <a:ext cx="692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Israel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09207" y="4279566"/>
              <a:ext cx="1072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4">
                      <a:lumMod val="75000"/>
                    </a:schemeClr>
                  </a:solidFill>
                </a:rPr>
                <a:t>Taiwan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04353" y="4149723"/>
              <a:ext cx="83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75000"/>
                    </a:schemeClr>
                  </a:solidFill>
                </a:rPr>
                <a:t>Israel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19545" y="5821226"/>
              <a:ext cx="666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</a:rPr>
                <a:t>Spain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057900" y="185245"/>
            <a:ext cx="2885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Phylogenetic analysis includes 46 full genome sequences from </a:t>
            </a:r>
            <a:r>
              <a:rPr lang="en-US" dirty="0" err="1"/>
              <a:t>GenBank</a:t>
            </a:r>
            <a:r>
              <a:rPr lang="en-US" dirty="0"/>
              <a:t>, and 36 sequences from international collaborators and California outbreaks. </a:t>
            </a:r>
          </a:p>
          <a:p>
            <a:endParaRPr lang="en-US" dirty="0"/>
          </a:p>
          <a:p>
            <a:r>
              <a:rPr lang="en-US" dirty="0"/>
              <a:t>The 36 additional sequences were generated from NGS sequencing of purified </a:t>
            </a:r>
            <a:r>
              <a:rPr lang="en-US" dirty="0" err="1"/>
              <a:t>virion</a:t>
            </a:r>
            <a:r>
              <a:rPr lang="en-US" dirty="0"/>
              <a:t> RNA. Analyses are ongoing.</a:t>
            </a:r>
          </a:p>
        </p:txBody>
      </p:sp>
    </p:spTree>
    <p:extLst>
      <p:ext uri="{BB962C8B-B14F-4D97-AF65-F5344CB8AC3E}">
        <p14:creationId xmlns:p14="http://schemas.microsoft.com/office/powerpoint/2010/main" val="140039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5242" y="2305708"/>
            <a:ext cx="8777452" cy="1887920"/>
            <a:chOff x="43355" y="1647498"/>
            <a:chExt cx="8777452" cy="18879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16" b="35944"/>
            <a:stretch/>
          </p:blipFill>
          <p:spPr>
            <a:xfrm>
              <a:off x="43355" y="1647498"/>
              <a:ext cx="8600090" cy="18879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814645" y="3050628"/>
              <a:ext cx="480848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4324" y="1647498"/>
              <a:ext cx="236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84324" y="1859019"/>
              <a:ext cx="236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84324" y="2311271"/>
              <a:ext cx="236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84324" y="2070540"/>
              <a:ext cx="236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84324" y="2682613"/>
              <a:ext cx="236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2868" y="4733597"/>
            <a:ext cx="2920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Canada 2013 isolate</a:t>
            </a:r>
          </a:p>
          <a:p>
            <a:pPr marL="342900" indent="-342900">
              <a:buAutoNum type="arabicPeriod"/>
            </a:pPr>
            <a:r>
              <a:rPr lang="en-US" dirty="0"/>
              <a:t>Fresno 2014 isolate</a:t>
            </a:r>
          </a:p>
          <a:p>
            <a:pPr marL="342900" indent="-342900">
              <a:buAutoNum type="arabicPeriod"/>
            </a:pPr>
            <a:r>
              <a:rPr lang="en-US" dirty="0"/>
              <a:t>Kern 2014 isolate</a:t>
            </a:r>
          </a:p>
          <a:p>
            <a:pPr marL="342900" indent="-342900">
              <a:buAutoNum type="arabicPeriod"/>
            </a:pPr>
            <a:r>
              <a:rPr lang="en-US" dirty="0"/>
              <a:t>Yolo 2013 isolate</a:t>
            </a:r>
          </a:p>
          <a:p>
            <a:pPr marL="342900" indent="-342900">
              <a:buAutoNum type="arabicPeriod"/>
            </a:pPr>
            <a:r>
              <a:rPr lang="en-US" dirty="0"/>
              <a:t>San Joaquin 2014 isolate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007" y="18524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Full genome sequence alignment, North American isolates</a:t>
            </a:r>
          </a:p>
        </p:txBody>
      </p:sp>
    </p:spTree>
    <p:extLst>
      <p:ext uri="{BB962C8B-B14F-4D97-AF65-F5344CB8AC3E}">
        <p14:creationId xmlns:p14="http://schemas.microsoft.com/office/powerpoint/2010/main" val="244020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funding/future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6259"/>
            <a:ext cx="7886700" cy="5139558"/>
          </a:xfrm>
        </p:spPr>
        <p:txBody>
          <a:bodyPr>
            <a:normAutofit/>
          </a:bodyPr>
          <a:lstStyle/>
          <a:p>
            <a:r>
              <a:rPr lang="en-US" dirty="0"/>
              <a:t>Finish CGMMV recovery plan, currently under review with collaborators</a:t>
            </a:r>
          </a:p>
          <a:p>
            <a:r>
              <a:rPr lang="en-US" dirty="0"/>
              <a:t>We received Farm Bill funding, grant #3.0323.00 “Enhancing the sensitivity, efficiency and accuracy for detecting Cucumber green mottle mosaic virus in cucurbit seeds.” Beginning in August</a:t>
            </a:r>
          </a:p>
          <a:p>
            <a:r>
              <a:rPr lang="en-US" dirty="0"/>
              <a:t>Go forward with </a:t>
            </a:r>
            <a:r>
              <a:rPr lang="en-US" dirty="0" err="1"/>
              <a:t>qRT</a:t>
            </a:r>
            <a:r>
              <a:rPr lang="en-US" dirty="0"/>
              <a:t>-PCR work</a:t>
            </a:r>
          </a:p>
          <a:p>
            <a:r>
              <a:rPr lang="en-US" dirty="0"/>
              <a:t>Complete sequence analyses</a:t>
            </a:r>
          </a:p>
          <a:p>
            <a:r>
              <a:rPr lang="en-US" dirty="0"/>
              <a:t>Optimize seed RNA purification or other molecular testing method</a:t>
            </a:r>
          </a:p>
        </p:txBody>
      </p:sp>
    </p:spTree>
    <p:extLst>
      <p:ext uri="{BB962C8B-B14F-4D97-AF65-F5344CB8AC3E}">
        <p14:creationId xmlns:p14="http://schemas.microsoft.com/office/powerpoint/2010/main" val="401694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786" y="4875486"/>
            <a:ext cx="2922982" cy="1325563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3" r="7667" b="6166"/>
          <a:stretch/>
        </p:blipFill>
        <p:spPr>
          <a:xfrm>
            <a:off x="-1" y="0"/>
            <a:ext cx="4525823" cy="3106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3106399"/>
            <a:ext cx="169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Cucumber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2931" y="6425638"/>
            <a:ext cx="14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Cantaloupe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2" y="493295"/>
            <a:ext cx="4623721" cy="346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5833" r="8917" b="3333"/>
          <a:stretch/>
        </p:blipFill>
        <p:spPr>
          <a:xfrm>
            <a:off x="1833150" y="3388219"/>
            <a:ext cx="3654412" cy="3469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1875" y="123963"/>
            <a:ext cx="141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Watermelon</a:t>
            </a:r>
          </a:p>
        </p:txBody>
      </p:sp>
    </p:spTree>
    <p:extLst>
      <p:ext uri="{BB962C8B-B14F-4D97-AF65-F5344CB8AC3E}">
        <p14:creationId xmlns:p14="http://schemas.microsoft.com/office/powerpoint/2010/main" val="335196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Cucumber Green Mottle Mosaic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0" y="1905947"/>
            <a:ext cx="4338767" cy="2048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6422 nucleotide genome</a:t>
            </a:r>
          </a:p>
          <a:p>
            <a:r>
              <a:rPr lang="en-US" dirty="0"/>
              <a:t>Group IV +</a:t>
            </a:r>
            <a:r>
              <a:rPr lang="en-US" dirty="0" err="1"/>
              <a:t>ssRNA</a:t>
            </a:r>
            <a:r>
              <a:rPr lang="en-US" dirty="0"/>
              <a:t> virus 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78" y="1445398"/>
            <a:ext cx="3605081" cy="9900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88" y="2700685"/>
            <a:ext cx="3605080" cy="17269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39" y="4699591"/>
            <a:ext cx="4908914" cy="359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3678" y="6488668"/>
            <a:ext cx="520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Top image from </a:t>
            </a:r>
            <a:r>
              <a:rPr lang="en-US" sz="900" dirty="0" err="1"/>
              <a:t>viralzone,expasy.org</a:t>
            </a:r>
            <a:r>
              <a:rPr lang="en-US" sz="900" dirty="0"/>
              <a:t>, produced by the Swiss Institute of Bioinformatics.</a:t>
            </a:r>
          </a:p>
          <a:p>
            <a:r>
              <a:rPr lang="en-US" sz="900" dirty="0"/>
              <a:t>Bottom image from NCBI.NIH.gov accession NC_001801.1, National Center for Biotechnology Information.</a:t>
            </a:r>
          </a:p>
        </p:txBody>
      </p:sp>
      <p:pic>
        <p:nvPicPr>
          <p:cNvPr id="1026" name="Picture 2" descr="http://img1.123freevectors.com/wp-content/uploads/new/map/020-world-map-vector-free-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" y="4799170"/>
            <a:ext cx="3552175" cy="19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3046299" y="5625106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2056890" y="5694401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2128327" y="5403113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2763590" y="5717260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2879145" y="5789768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1679319" y="5598674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2460511" y="5810308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1698964" y="5410200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2636160" y="5824057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1798977" y="5590817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2147973" y="5590816"/>
            <a:ext cx="39291" cy="342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2927896" y="6207555"/>
            <a:ext cx="39291" cy="3428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5-Point Star 22"/>
          <p:cNvSpPr/>
          <p:nvPr/>
        </p:nvSpPr>
        <p:spPr>
          <a:xfrm>
            <a:off x="563108" y="5607961"/>
            <a:ext cx="39291" cy="3428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5-Point Star 23"/>
          <p:cNvSpPr/>
          <p:nvPr/>
        </p:nvSpPr>
        <p:spPr>
          <a:xfrm>
            <a:off x="527805" y="5403113"/>
            <a:ext cx="39291" cy="34289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692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1" y="33600"/>
            <a:ext cx="7886700" cy="994172"/>
          </a:xfrm>
        </p:spPr>
        <p:txBody>
          <a:bodyPr/>
          <a:lstStyle/>
          <a:p>
            <a:r>
              <a:rPr lang="en-US" dirty="0"/>
              <a:t>Disease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8" y="2477619"/>
            <a:ext cx="2439339" cy="1829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10501" r="8417" b="13499"/>
          <a:stretch/>
        </p:blipFill>
        <p:spPr>
          <a:xfrm>
            <a:off x="2990839" y="785502"/>
            <a:ext cx="2651417" cy="2099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758" y="4301362"/>
            <a:ext cx="10139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Infected fruit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911" y="276770"/>
            <a:ext cx="1602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Contaminated seeds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1465" y="1954321"/>
            <a:ext cx="1261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1%-5% infected seedlings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72408" y="6028972"/>
            <a:ext cx="23423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Secondary spread by mechanical transmission, infection rates up to 100%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9167" r="11917"/>
          <a:stretch/>
        </p:blipFill>
        <p:spPr>
          <a:xfrm>
            <a:off x="5836592" y="2462701"/>
            <a:ext cx="2350010" cy="1772558"/>
          </a:xfrm>
          <a:prstGeom prst="rect">
            <a:avLst/>
          </a:prstGeom>
        </p:spPr>
      </p:pic>
      <p:sp>
        <p:nvSpPr>
          <p:cNvPr id="23" name="Bent Arrow 22"/>
          <p:cNvSpPr/>
          <p:nvPr/>
        </p:nvSpPr>
        <p:spPr>
          <a:xfrm rot="5400000">
            <a:off x="5842638" y="1001709"/>
            <a:ext cx="1241855" cy="142618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5750472" y="4301363"/>
            <a:ext cx="1320360" cy="13164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Bent Arrow 24"/>
          <p:cNvSpPr/>
          <p:nvPr/>
        </p:nvSpPr>
        <p:spPr>
          <a:xfrm rot="16200000">
            <a:off x="1464234" y="4195355"/>
            <a:ext cx="1185038" cy="15152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426780" y="990970"/>
            <a:ext cx="1485232" cy="1344761"/>
          </a:xfrm>
          <a:prstGeom prst="bentArrow">
            <a:avLst>
              <a:gd name="adj1" fmla="val 20604"/>
              <a:gd name="adj2" fmla="val 2547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t="27356" r="36939" b="16322"/>
          <a:stretch/>
        </p:blipFill>
        <p:spPr>
          <a:xfrm>
            <a:off x="2977635" y="3845405"/>
            <a:ext cx="2662389" cy="21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184" cy="6877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99740"/>
            <a:ext cx="2370083" cy="1777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8" t="19407" b="8753"/>
          <a:stretch/>
        </p:blipFill>
        <p:spPr>
          <a:xfrm>
            <a:off x="2808768" y="5080439"/>
            <a:ext cx="1763232" cy="1796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7471" r="5819" b="16896"/>
          <a:stretch/>
        </p:blipFill>
        <p:spPr>
          <a:xfrm>
            <a:off x="0" y="5080438"/>
            <a:ext cx="2837946" cy="1796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78" y="364453"/>
            <a:ext cx="27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San Joaquin County, 2014</a:t>
            </a:r>
          </a:p>
        </p:txBody>
      </p:sp>
    </p:spTree>
    <p:extLst>
      <p:ext uri="{BB962C8B-B14F-4D97-AF65-F5344CB8AC3E}">
        <p14:creationId xmlns:p14="http://schemas.microsoft.com/office/powerpoint/2010/main" val="190129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DAS-ELISA </a:t>
            </a:r>
          </a:p>
          <a:p>
            <a:r>
              <a:rPr lang="en-US" dirty="0"/>
              <a:t>RT-PCR</a:t>
            </a:r>
          </a:p>
          <a:p>
            <a:r>
              <a:rPr lang="en-US" dirty="0"/>
              <a:t>RT-qPCR</a:t>
            </a:r>
          </a:p>
          <a:p>
            <a:r>
              <a:rPr lang="en-US" dirty="0" err="1"/>
              <a:t>Immunostrips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90" y="4962209"/>
            <a:ext cx="3943729" cy="1409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" y="4375904"/>
            <a:ext cx="2958558" cy="199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6" r="23295"/>
          <a:stretch/>
        </p:blipFill>
        <p:spPr>
          <a:xfrm>
            <a:off x="6471745" y="1565396"/>
            <a:ext cx="1783474" cy="27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934" y="176576"/>
            <a:ext cx="5915025" cy="7452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Seed Testing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6517" y="1024783"/>
            <a:ext cx="6276109" cy="5347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474771"/>
            <a:ext cx="7390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Dilution: # contaminated seeds/# total seeds; healthy and contaminated seeds were watermelon </a:t>
            </a:r>
          </a:p>
        </p:txBody>
      </p:sp>
    </p:spTree>
    <p:extLst>
      <p:ext uri="{BB962C8B-B14F-4D97-AF65-F5344CB8AC3E}">
        <p14:creationId xmlns:p14="http://schemas.microsoft.com/office/powerpoint/2010/main" val="292711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4" y="215698"/>
            <a:ext cx="7886700" cy="994172"/>
          </a:xfrm>
        </p:spPr>
        <p:txBody>
          <a:bodyPr/>
          <a:lstStyle/>
          <a:p>
            <a:r>
              <a:rPr lang="en-US" dirty="0"/>
              <a:t>Bioassay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54" y="1317523"/>
            <a:ext cx="4300645" cy="535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confirm infectious virus</a:t>
            </a:r>
          </a:p>
          <a:p>
            <a:r>
              <a:rPr lang="en-US" dirty="0"/>
              <a:t>Rub inoculate both </a:t>
            </a:r>
            <a:r>
              <a:rPr lang="en-US" i="1" dirty="0" err="1"/>
              <a:t>Nicotiana</a:t>
            </a:r>
            <a:r>
              <a:rPr lang="en-US" i="1" dirty="0"/>
              <a:t> </a:t>
            </a:r>
            <a:r>
              <a:rPr lang="en-US" i="1" dirty="0" err="1"/>
              <a:t>benthamiana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Nb</a:t>
            </a:r>
            <a:r>
              <a:rPr lang="en-US" dirty="0"/>
              <a:t>) and </a:t>
            </a:r>
            <a:r>
              <a:rPr lang="en-US" i="1" dirty="0" err="1"/>
              <a:t>Chenopodium</a:t>
            </a:r>
            <a:r>
              <a:rPr lang="en-US" dirty="0"/>
              <a:t> </a:t>
            </a:r>
            <a:r>
              <a:rPr lang="en-US" i="1" dirty="0"/>
              <a:t>album ssp. </a:t>
            </a:r>
            <a:r>
              <a:rPr lang="en-US" i="1" dirty="0" err="1"/>
              <a:t>amaranticolor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Caa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Reducing inoculation buffer</a:t>
            </a:r>
          </a:p>
          <a:p>
            <a:pPr lvl="1"/>
            <a:r>
              <a:rPr lang="en-US" dirty="0" err="1"/>
              <a:t>carborundum</a:t>
            </a:r>
            <a:endParaRPr lang="en-US" dirty="0"/>
          </a:p>
          <a:p>
            <a:r>
              <a:rPr lang="en-US" dirty="0"/>
              <a:t>Symptoms take up to 10 days to develop</a:t>
            </a:r>
          </a:p>
          <a:p>
            <a:r>
              <a:rPr lang="en-US" dirty="0"/>
              <a:t>For </a:t>
            </a:r>
            <a:r>
              <a:rPr lang="en-US" dirty="0" err="1"/>
              <a:t>Nb</a:t>
            </a:r>
            <a:r>
              <a:rPr lang="en-US" dirty="0"/>
              <a:t> systemic infection, test upper newest leaves with RT-PCR or ELISA</a:t>
            </a:r>
          </a:p>
          <a:p>
            <a:r>
              <a:rPr lang="en-US" dirty="0" err="1"/>
              <a:t>Caa</a:t>
            </a:r>
            <a:r>
              <a:rPr lang="en-US" dirty="0"/>
              <a:t> local lesions, excise local lesions and test with RT-PCR or ELISA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93" y="2321472"/>
            <a:ext cx="2964407" cy="22233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1"/>
          <a:stretch/>
        </p:blipFill>
        <p:spPr>
          <a:xfrm>
            <a:off x="5355888" y="0"/>
            <a:ext cx="3794713" cy="2321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"/>
          <a:stretch/>
        </p:blipFill>
        <p:spPr>
          <a:xfrm>
            <a:off x="6179593" y="4510540"/>
            <a:ext cx="2964407" cy="23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6637" y="4175289"/>
            <a:ext cx="256087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Nb</a:t>
            </a:r>
            <a:r>
              <a:rPr lang="en-US" sz="1350" dirty="0"/>
              <a:t> 20 days post inoculation. Symptom expression begins as early as 5 dpi, if </a:t>
            </a:r>
            <a:r>
              <a:rPr lang="en-US" sz="1350" dirty="0" err="1"/>
              <a:t>Nb</a:t>
            </a:r>
            <a:r>
              <a:rPr lang="en-US" sz="1350" dirty="0"/>
              <a:t> are at 4</a:t>
            </a:r>
            <a:r>
              <a:rPr lang="en-US" sz="1350" baseline="30000" dirty="0"/>
              <a:t>th</a:t>
            </a:r>
            <a:r>
              <a:rPr lang="en-US" sz="1350" dirty="0"/>
              <a:t> true leaf when inoculated. Not all isolates cause strong symptoms in </a:t>
            </a:r>
            <a:r>
              <a:rPr lang="en-US" sz="1350" dirty="0" err="1"/>
              <a:t>Nb</a:t>
            </a:r>
            <a:r>
              <a:rPr lang="en-US" sz="1350" dirty="0"/>
              <a:t> despite systemic infection.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5" r="48836" b="7525"/>
          <a:stretch/>
        </p:blipFill>
        <p:spPr>
          <a:xfrm>
            <a:off x="-13866" y="0"/>
            <a:ext cx="3289138" cy="3194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1" t="11944" r="1638" b="14531"/>
          <a:stretch/>
        </p:blipFill>
        <p:spPr>
          <a:xfrm>
            <a:off x="3347145" y="0"/>
            <a:ext cx="2527963" cy="3194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0" t="27184" r="7327" b="23506"/>
          <a:stretch/>
        </p:blipFill>
        <p:spPr>
          <a:xfrm>
            <a:off x="5947540" y="0"/>
            <a:ext cx="3196459" cy="3207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1" t="5158" b="10058"/>
          <a:stretch/>
        </p:blipFill>
        <p:spPr>
          <a:xfrm>
            <a:off x="0" y="3650482"/>
            <a:ext cx="2773246" cy="32075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89" y="3652345"/>
            <a:ext cx="2404242" cy="32056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07110" y="0"/>
            <a:ext cx="182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Healthy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370" y="0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CGMMV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8409" y="3650482"/>
            <a:ext cx="9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CGMMV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69163" y="0"/>
            <a:ext cx="9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CGMMV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4494" y="3612931"/>
            <a:ext cx="97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CGMMV</a:t>
            </a:r>
          </a:p>
        </p:txBody>
      </p:sp>
    </p:spTree>
    <p:extLst>
      <p:ext uri="{BB962C8B-B14F-4D97-AF65-F5344CB8AC3E}">
        <p14:creationId xmlns:p14="http://schemas.microsoft.com/office/powerpoint/2010/main" val="206353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3" y="2754899"/>
            <a:ext cx="2469784" cy="185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/>
          <a:stretch/>
        </p:blipFill>
        <p:spPr>
          <a:xfrm>
            <a:off x="6127893" y="2754898"/>
            <a:ext cx="2141583" cy="185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47" y="2754899"/>
            <a:ext cx="2469784" cy="1852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120" y="5339234"/>
            <a:ext cx="218644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10 days post inoculation: all isolates have distinct local lesions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788" y="4596629"/>
            <a:ext cx="20770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SJ local lesion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9812" y="4607237"/>
            <a:ext cx="21696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Kern local lesion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6347" y="4658801"/>
            <a:ext cx="1539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Israel local lesion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t="2150" r="12903" b="3942"/>
          <a:stretch/>
        </p:blipFill>
        <p:spPr>
          <a:xfrm>
            <a:off x="242120" y="140277"/>
            <a:ext cx="2304435" cy="2262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153" y="2403253"/>
            <a:ext cx="2621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ATCC1067 ZGMMV no local lesions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22" y="140277"/>
            <a:ext cx="3017301" cy="22629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8522" y="2403253"/>
            <a:ext cx="21042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Fresno local lesions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3011" r="13763" b="3799"/>
          <a:stretch/>
        </p:blipFill>
        <p:spPr>
          <a:xfrm>
            <a:off x="5827790" y="140277"/>
            <a:ext cx="2764557" cy="22546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27790" y="2403253"/>
            <a:ext cx="2974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ATCC391 (Japan) local lesions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21" y="5010448"/>
            <a:ext cx="2401032" cy="18007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29588" y="5697024"/>
            <a:ext cx="7020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Yolo local lesion</a:t>
            </a:r>
          </a:p>
        </p:txBody>
      </p:sp>
    </p:spTree>
    <p:extLst>
      <p:ext uri="{BB962C8B-B14F-4D97-AF65-F5344CB8AC3E}">
        <p14:creationId xmlns:p14="http://schemas.microsoft.com/office/powerpoint/2010/main" val="112679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1BA69A0C02334FA6FCBCADCD16AF4A" ma:contentTypeVersion="1" ma:contentTypeDescription="Create a new document." ma:contentTypeScope="" ma:versionID="ad04dec7a2604c7816bb40873434f5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690AFC-7A6D-4C96-8967-C08B41CEA1C1}"/>
</file>

<file path=customXml/itemProps2.xml><?xml version="1.0" encoding="utf-8"?>
<ds:datastoreItem xmlns:ds="http://schemas.openxmlformats.org/officeDocument/2006/customXml" ds:itemID="{8548167A-7BCD-4632-A26D-DBE159445C13}"/>
</file>

<file path=customXml/itemProps3.xml><?xml version="1.0" encoding="utf-8"?>
<ds:datastoreItem xmlns:ds="http://schemas.openxmlformats.org/officeDocument/2006/customXml" ds:itemID="{65218E10-CC23-4643-93E7-29D4506BC52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436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CGMMV Recovery Plan and Research</vt:lpstr>
      <vt:lpstr>Cucumber Green Mottle Mosaic Virus</vt:lpstr>
      <vt:lpstr>Disease Cycle</vt:lpstr>
      <vt:lpstr>PowerPoint Presentation</vt:lpstr>
      <vt:lpstr>Testing methods</vt:lpstr>
      <vt:lpstr>PowerPoint Presentation</vt:lpstr>
      <vt:lpstr>Bioassay</vt:lpstr>
      <vt:lpstr>PowerPoint Presentation</vt:lpstr>
      <vt:lpstr>PowerPoint Presentation</vt:lpstr>
      <vt:lpstr>Isolate Collection</vt:lpstr>
      <vt:lpstr>PowerPoint Presentation</vt:lpstr>
      <vt:lpstr>PowerPoint Presentation</vt:lpstr>
      <vt:lpstr>Continued funding/future work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CGMMV continuing research at UC Davis</dc:title>
  <dc:creator>Tera Pitman</dc:creator>
  <cp:lastModifiedBy>Julius Fajardo</cp:lastModifiedBy>
  <cp:revision>62</cp:revision>
  <cp:lastPrinted>2016-02-29T18:34:54Z</cp:lastPrinted>
  <dcterms:created xsi:type="dcterms:W3CDTF">2016-02-29T15:56:39Z</dcterms:created>
  <dcterms:modified xsi:type="dcterms:W3CDTF">2016-07-31T21:16:09Z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0x010100181BA69A0C02334FA6FCBCADCD16AF4A</vt:lpwstr>
  </property>
</Properties>
</file>