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87" r:id="rId4"/>
    <p:sldId id="258" r:id="rId5"/>
    <p:sldId id="259" r:id="rId6"/>
    <p:sldId id="260" r:id="rId7"/>
    <p:sldId id="261" r:id="rId8"/>
    <p:sldId id="262" r:id="rId9"/>
    <p:sldId id="263" r:id="rId10"/>
    <p:sldId id="264" r:id="rId11"/>
    <p:sldId id="284" r:id="rId12"/>
    <p:sldId id="265"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8288000" cy="10287000"/>
  <p:notesSz cx="6858000" cy="9144000"/>
  <p:embeddedFontLst>
    <p:embeddedFont>
      <p:font typeface="Arimo" panose="020B0604020202020204" pitchFamily="34" charset="0"/>
      <p:regular r:id="rId31"/>
    </p:embeddedFont>
    <p:embeddedFont>
      <p:font typeface="Arimo Bold" panose="020B0704020202020204" pitchFamily="34" charset="0"/>
      <p:regular r:id="rId32"/>
      <p:bold r:id="rId33"/>
    </p:embeddedFont>
    <p:embeddedFont>
      <p:font typeface="Calibri" panose="020F0502020204030204" pitchFamily="34" charset="0"/>
      <p:regular r:id="rId34"/>
      <p:bold r:id="rId35"/>
      <p:italic r:id="rId36"/>
      <p:boldItalic r:id="rId37"/>
    </p:embeddedFont>
    <p:embeddedFont>
      <p:font typeface="HK Grotesk Bold" pitchFamily="2" charset="77"/>
      <p:regular r:id="rId38"/>
      <p:bold r:id="rId39"/>
    </p:embeddedFont>
    <p:embeddedFont>
      <p:font typeface="Open Sans 1" panose="020B0606030504020204" pitchFamily="34" charset="0"/>
      <p:regular r:id="rId40"/>
    </p:embeddedFont>
    <p:embeddedFont>
      <p:font typeface="Open Sans 2" panose="020B0606030504020204" pitchFamily="34" charset="0"/>
      <p:regular r:id="rId41"/>
    </p:embeddedFont>
    <p:embeddedFont>
      <p:font typeface="Open Sans Light" panose="020B030603050402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87412" autoAdjust="0"/>
  </p:normalViewPr>
  <p:slideViewPr>
    <p:cSldViewPr>
      <p:cViewPr varScale="1">
        <p:scale>
          <a:sx n="56" d="100"/>
          <a:sy n="56" d="100"/>
        </p:scale>
        <p:origin x="16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3DA19-11ED-104D-90CE-88D1406360DB}" type="datetimeFigureOut">
              <a:rPr lang="en-US" smtClean="0"/>
              <a:t>11/24/22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0CC4E-4CCE-7843-9CEF-39D3758E4DE1}" type="slidenum">
              <a:rPr lang="en-US" smtClean="0"/>
              <a:t>‹#›</a:t>
            </a:fld>
            <a:endParaRPr lang="en-US"/>
          </a:p>
        </p:txBody>
      </p:sp>
    </p:spTree>
    <p:extLst>
      <p:ext uri="{BB962C8B-B14F-4D97-AF65-F5344CB8AC3E}">
        <p14:creationId xmlns:p14="http://schemas.microsoft.com/office/powerpoint/2010/main" val="369093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cantidad</a:t>
            </a:r>
            <a:r>
              <a:rPr lang="en-US" dirty="0"/>
              <a:t> de </a:t>
            </a:r>
            <a:r>
              <a:rPr lang="en-US" dirty="0" err="1"/>
              <a:t>formas</a:t>
            </a:r>
            <a:r>
              <a:rPr lang="en-US" dirty="0"/>
              <a:t>, </a:t>
            </a:r>
            <a:r>
              <a:rPr lang="en-US" dirty="0" err="1"/>
              <a:t>colores</a:t>
            </a:r>
            <a:r>
              <a:rPr lang="en-US" dirty="0"/>
              <a:t> y </a:t>
            </a:r>
            <a:r>
              <a:rPr lang="en-US" dirty="0" err="1"/>
              <a:t>tamaños</a:t>
            </a:r>
            <a:r>
              <a:rPr lang="en-US" dirty="0"/>
              <a:t> que </a:t>
            </a:r>
            <a:r>
              <a:rPr lang="en-US" dirty="0" err="1"/>
              <a:t>tienen</a:t>
            </a:r>
            <a:r>
              <a:rPr lang="en-US" dirty="0"/>
              <a:t> los </a:t>
            </a:r>
            <a:r>
              <a:rPr lang="en-US" dirty="0" err="1"/>
              <a:t>hongos</a:t>
            </a:r>
            <a:r>
              <a:rPr lang="en-US" dirty="0"/>
              <a:t> es </a:t>
            </a:r>
            <a:r>
              <a:rPr lang="en-US" dirty="0" err="1"/>
              <a:t>inmensa</a:t>
            </a:r>
            <a:r>
              <a:rPr lang="en-US" dirty="0"/>
              <a:t>. </a:t>
            </a:r>
          </a:p>
          <a:p>
            <a:r>
              <a:rPr lang="en-US" dirty="0"/>
              <a:t>Podemos </a:t>
            </a:r>
            <a:r>
              <a:rPr lang="en-US" dirty="0" err="1"/>
              <a:t>verlos</a:t>
            </a:r>
            <a:r>
              <a:rPr lang="en-US" dirty="0"/>
              <a:t> </a:t>
            </a:r>
            <a:r>
              <a:rPr lang="en-US" dirty="0" err="1"/>
              <a:t>creciendo</a:t>
            </a:r>
            <a:r>
              <a:rPr lang="en-US" dirty="0"/>
              <a:t> </a:t>
            </a:r>
            <a:r>
              <a:rPr lang="en-US" dirty="0" err="1"/>
              <a:t>en</a:t>
            </a:r>
            <a:r>
              <a:rPr lang="en-US" dirty="0"/>
              <a:t> </a:t>
            </a:r>
            <a:r>
              <a:rPr lang="en-US" dirty="0" err="1"/>
              <a:t>sobre</a:t>
            </a:r>
            <a:r>
              <a:rPr lang="en-US" dirty="0"/>
              <a:t> </a:t>
            </a:r>
            <a:r>
              <a:rPr lang="en-US" dirty="0" err="1"/>
              <a:t>troncos</a:t>
            </a:r>
            <a:r>
              <a:rPr lang="en-US" dirty="0"/>
              <a:t> de </a:t>
            </a:r>
            <a:r>
              <a:rPr lang="en-US" dirty="0" err="1"/>
              <a:t>árboles</a:t>
            </a:r>
            <a:r>
              <a:rPr lang="en-US" dirty="0"/>
              <a:t>, </a:t>
            </a:r>
            <a:r>
              <a:rPr lang="en-US" dirty="0" err="1"/>
              <a:t>en</a:t>
            </a:r>
            <a:r>
              <a:rPr lang="en-US" dirty="0"/>
              <a:t> forma de “</a:t>
            </a:r>
            <a:r>
              <a:rPr lang="en-US" dirty="0" err="1"/>
              <a:t>copas</a:t>
            </a:r>
            <a:r>
              <a:rPr lang="en-US" dirty="0"/>
              <a:t>” </a:t>
            </a:r>
            <a:r>
              <a:rPr lang="en-US" dirty="0" err="1"/>
              <a:t>como</a:t>
            </a:r>
            <a:r>
              <a:rPr lang="en-US" dirty="0"/>
              <a:t> </a:t>
            </a:r>
            <a:r>
              <a:rPr lang="en-US" dirty="0" err="1"/>
              <a:t>Ascobolus</a:t>
            </a:r>
            <a:r>
              <a:rPr lang="en-US" dirty="0"/>
              <a:t> </a:t>
            </a:r>
            <a:r>
              <a:rPr lang="en-US" dirty="0" err="1"/>
              <a:t>scatigenus</a:t>
            </a:r>
            <a:r>
              <a:rPr lang="en-US" dirty="0"/>
              <a:t>, o </a:t>
            </a:r>
            <a:r>
              <a:rPr lang="en-US" dirty="0" err="1"/>
              <a:t>incluso</a:t>
            </a:r>
            <a:r>
              <a:rPr lang="en-US" dirty="0"/>
              <a:t> </a:t>
            </a:r>
            <a:r>
              <a:rPr lang="en-US" dirty="0" err="1"/>
              <a:t>en</a:t>
            </a:r>
            <a:r>
              <a:rPr lang="en-US" dirty="0"/>
              <a:t> forma de “</a:t>
            </a:r>
            <a:r>
              <a:rPr lang="en-US" dirty="0" err="1"/>
              <a:t>estrella</a:t>
            </a:r>
            <a:r>
              <a:rPr lang="en-US" dirty="0"/>
              <a:t>” </a:t>
            </a:r>
            <a:r>
              <a:rPr lang="en-US" dirty="0" err="1"/>
              <a:t>como</a:t>
            </a:r>
            <a:r>
              <a:rPr lang="en-US" dirty="0"/>
              <a:t> </a:t>
            </a:r>
            <a:r>
              <a:rPr lang="en-US" dirty="0" err="1"/>
              <a:t>en</a:t>
            </a:r>
            <a:r>
              <a:rPr lang="en-US" dirty="0"/>
              <a:t> el </a:t>
            </a:r>
            <a:r>
              <a:rPr lang="en-US" dirty="0" err="1"/>
              <a:t>caso</a:t>
            </a:r>
            <a:r>
              <a:rPr lang="en-US" dirty="0"/>
              <a:t> de </a:t>
            </a:r>
            <a:r>
              <a:rPr lang="en-US" dirty="0" err="1"/>
              <a:t>Geastrum</a:t>
            </a:r>
            <a:r>
              <a:rPr lang="en-US" dirty="0"/>
              <a:t> </a:t>
            </a:r>
            <a:r>
              <a:rPr lang="en-US" dirty="0" err="1"/>
              <a:t>saccatu</a:t>
            </a:r>
            <a:r>
              <a:rPr lang="en-US" dirty="0"/>
              <a:t>. </a:t>
            </a:r>
          </a:p>
        </p:txBody>
      </p:sp>
      <p:sp>
        <p:nvSpPr>
          <p:cNvPr id="4" name="Slide Number Placeholder 3"/>
          <p:cNvSpPr>
            <a:spLocks noGrp="1"/>
          </p:cNvSpPr>
          <p:nvPr>
            <p:ph type="sldNum" sz="quarter" idx="5"/>
          </p:nvPr>
        </p:nvSpPr>
        <p:spPr/>
        <p:txBody>
          <a:bodyPr/>
          <a:lstStyle/>
          <a:p>
            <a:fld id="{BBE0CC4E-4CCE-7843-9CEF-39D3758E4DE1}" type="slidenum">
              <a:rPr lang="en-US" smtClean="0"/>
              <a:t>3</a:t>
            </a:fld>
            <a:endParaRPr lang="en-US"/>
          </a:p>
        </p:txBody>
      </p:sp>
    </p:spTree>
    <p:extLst>
      <p:ext uri="{BB962C8B-B14F-4D97-AF65-F5344CB8AC3E}">
        <p14:creationId xmlns:p14="http://schemas.microsoft.com/office/powerpoint/2010/main" val="343563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8.7 </a:t>
            </a:r>
            <a:r>
              <a:rPr lang="en-US" dirty="0" err="1"/>
              <a:t>millones</a:t>
            </a:r>
            <a:r>
              <a:rPr lang="en-US" dirty="0"/>
              <a:t> de </a:t>
            </a:r>
            <a:r>
              <a:rPr lang="en-US" dirty="0" err="1"/>
              <a:t>espcies</a:t>
            </a:r>
            <a:r>
              <a:rPr lang="en-US" dirty="0"/>
              <a:t> </a:t>
            </a:r>
            <a:r>
              <a:rPr lang="en-US" dirty="0" err="1"/>
              <a:t>en</a:t>
            </a:r>
            <a:r>
              <a:rPr lang="en-US" dirty="0"/>
              <a:t> el </a:t>
            </a:r>
            <a:r>
              <a:rPr lang="en-US" dirty="0" err="1"/>
              <a:t>mundo</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5</a:t>
            </a:fld>
            <a:endParaRPr lang="en-US"/>
          </a:p>
        </p:txBody>
      </p:sp>
    </p:spTree>
    <p:extLst>
      <p:ext uri="{BB962C8B-B14F-4D97-AF65-F5344CB8AC3E}">
        <p14:creationId xmlns:p14="http://schemas.microsoft.com/office/powerpoint/2010/main" val="395565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cantidad</a:t>
            </a:r>
            <a:r>
              <a:rPr lang="en-US" dirty="0"/>
              <a:t> de </a:t>
            </a:r>
            <a:r>
              <a:rPr lang="en-US" dirty="0" err="1"/>
              <a:t>formas</a:t>
            </a:r>
            <a:r>
              <a:rPr lang="en-US" dirty="0"/>
              <a:t>, </a:t>
            </a:r>
            <a:r>
              <a:rPr lang="en-US" dirty="0" err="1"/>
              <a:t>colores</a:t>
            </a:r>
            <a:r>
              <a:rPr lang="en-US" dirty="0"/>
              <a:t> y </a:t>
            </a:r>
            <a:r>
              <a:rPr lang="en-US" dirty="0" err="1"/>
              <a:t>tamaños</a:t>
            </a:r>
            <a:r>
              <a:rPr lang="en-US" dirty="0"/>
              <a:t> que </a:t>
            </a:r>
            <a:r>
              <a:rPr lang="en-US" dirty="0" err="1"/>
              <a:t>tienen</a:t>
            </a:r>
            <a:r>
              <a:rPr lang="en-US" dirty="0"/>
              <a:t> los </a:t>
            </a:r>
            <a:r>
              <a:rPr lang="en-US" dirty="0" err="1"/>
              <a:t>hongos</a:t>
            </a:r>
            <a:r>
              <a:rPr lang="en-US" dirty="0"/>
              <a:t> es </a:t>
            </a:r>
            <a:r>
              <a:rPr lang="en-US" dirty="0" err="1"/>
              <a:t>inmensa</a:t>
            </a:r>
            <a:r>
              <a:rPr lang="en-US" dirty="0"/>
              <a:t>. </a:t>
            </a:r>
          </a:p>
          <a:p>
            <a:r>
              <a:rPr lang="en-US" dirty="0"/>
              <a:t>Podemos </a:t>
            </a:r>
            <a:r>
              <a:rPr lang="en-US" dirty="0" err="1"/>
              <a:t>verlos</a:t>
            </a:r>
            <a:r>
              <a:rPr lang="en-US" dirty="0"/>
              <a:t> </a:t>
            </a:r>
            <a:r>
              <a:rPr lang="en-US" dirty="0" err="1"/>
              <a:t>creciendo</a:t>
            </a:r>
            <a:r>
              <a:rPr lang="en-US" dirty="0"/>
              <a:t> </a:t>
            </a:r>
            <a:r>
              <a:rPr lang="en-US" dirty="0" err="1"/>
              <a:t>en</a:t>
            </a:r>
            <a:r>
              <a:rPr lang="en-US" dirty="0"/>
              <a:t> </a:t>
            </a:r>
            <a:r>
              <a:rPr lang="en-US" dirty="0" err="1"/>
              <a:t>sobre</a:t>
            </a:r>
            <a:r>
              <a:rPr lang="en-US" dirty="0"/>
              <a:t> </a:t>
            </a:r>
            <a:r>
              <a:rPr lang="en-US" dirty="0" err="1"/>
              <a:t>troncos</a:t>
            </a:r>
            <a:r>
              <a:rPr lang="en-US" dirty="0"/>
              <a:t> de </a:t>
            </a:r>
            <a:r>
              <a:rPr lang="en-US" dirty="0" err="1"/>
              <a:t>árboles</a:t>
            </a:r>
            <a:r>
              <a:rPr lang="en-US" dirty="0"/>
              <a:t>, </a:t>
            </a:r>
            <a:r>
              <a:rPr lang="en-US" dirty="0" err="1"/>
              <a:t>en</a:t>
            </a:r>
            <a:r>
              <a:rPr lang="en-US" dirty="0"/>
              <a:t> forma de “</a:t>
            </a:r>
            <a:r>
              <a:rPr lang="en-US" dirty="0" err="1"/>
              <a:t>copas</a:t>
            </a:r>
            <a:r>
              <a:rPr lang="en-US" dirty="0"/>
              <a:t>” </a:t>
            </a:r>
            <a:r>
              <a:rPr lang="en-US" dirty="0" err="1"/>
              <a:t>como</a:t>
            </a:r>
            <a:r>
              <a:rPr lang="en-US" dirty="0"/>
              <a:t> </a:t>
            </a:r>
            <a:r>
              <a:rPr lang="en-US" dirty="0" err="1"/>
              <a:t>Ascobolus</a:t>
            </a:r>
            <a:r>
              <a:rPr lang="en-US" dirty="0"/>
              <a:t> </a:t>
            </a:r>
            <a:r>
              <a:rPr lang="en-US" dirty="0" err="1"/>
              <a:t>scatigenus</a:t>
            </a:r>
            <a:r>
              <a:rPr lang="en-US" dirty="0"/>
              <a:t>, o </a:t>
            </a:r>
            <a:r>
              <a:rPr lang="en-US" dirty="0" err="1"/>
              <a:t>incluso</a:t>
            </a:r>
            <a:r>
              <a:rPr lang="en-US" dirty="0"/>
              <a:t> </a:t>
            </a:r>
            <a:r>
              <a:rPr lang="en-US" dirty="0" err="1"/>
              <a:t>en</a:t>
            </a:r>
            <a:r>
              <a:rPr lang="en-US" dirty="0"/>
              <a:t> forma de “</a:t>
            </a:r>
            <a:r>
              <a:rPr lang="en-US" dirty="0" err="1"/>
              <a:t>estrella</a:t>
            </a:r>
            <a:r>
              <a:rPr lang="en-US" dirty="0"/>
              <a:t>” </a:t>
            </a:r>
            <a:r>
              <a:rPr lang="en-US" dirty="0" err="1"/>
              <a:t>como</a:t>
            </a:r>
            <a:r>
              <a:rPr lang="en-US" dirty="0"/>
              <a:t> </a:t>
            </a:r>
            <a:r>
              <a:rPr lang="en-US" dirty="0" err="1"/>
              <a:t>en</a:t>
            </a:r>
            <a:r>
              <a:rPr lang="en-US" dirty="0"/>
              <a:t> el </a:t>
            </a:r>
            <a:r>
              <a:rPr lang="en-US" dirty="0" err="1"/>
              <a:t>caso</a:t>
            </a:r>
            <a:r>
              <a:rPr lang="en-US" dirty="0"/>
              <a:t> de </a:t>
            </a:r>
            <a:r>
              <a:rPr lang="en-US" dirty="0" err="1"/>
              <a:t>Geastrum</a:t>
            </a:r>
            <a:r>
              <a:rPr lang="en-US" dirty="0"/>
              <a:t> </a:t>
            </a:r>
            <a:r>
              <a:rPr lang="en-US" dirty="0" err="1"/>
              <a:t>saccatu</a:t>
            </a:r>
            <a:r>
              <a:rPr lang="en-US" dirty="0"/>
              <a:t>. </a:t>
            </a:r>
          </a:p>
        </p:txBody>
      </p:sp>
      <p:sp>
        <p:nvSpPr>
          <p:cNvPr id="4" name="Slide Number Placeholder 3"/>
          <p:cNvSpPr>
            <a:spLocks noGrp="1"/>
          </p:cNvSpPr>
          <p:nvPr>
            <p:ph type="sldNum" sz="quarter" idx="5"/>
          </p:nvPr>
        </p:nvSpPr>
        <p:spPr/>
        <p:txBody>
          <a:bodyPr/>
          <a:lstStyle/>
          <a:p>
            <a:fld id="{BBE0CC4E-4CCE-7843-9CEF-39D3758E4DE1}" type="slidenum">
              <a:rPr lang="en-US" smtClean="0"/>
              <a:t>6</a:t>
            </a:fld>
            <a:endParaRPr lang="en-US"/>
          </a:p>
        </p:txBody>
      </p:sp>
    </p:spTree>
    <p:extLst>
      <p:ext uri="{BB962C8B-B14F-4D97-AF65-F5344CB8AC3E}">
        <p14:creationId xmlns:p14="http://schemas.microsoft.com/office/powerpoint/2010/main" val="2819216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Hifas</a:t>
            </a:r>
            <a:r>
              <a:rPr lang="en-US" dirty="0"/>
              <a:t> – </a:t>
            </a:r>
            <a:r>
              <a:rPr lang="en-US" dirty="0" err="1"/>
              <a:t>estructuras</a:t>
            </a:r>
            <a:r>
              <a:rPr lang="en-US" dirty="0"/>
              <a:t> </a:t>
            </a:r>
            <a:r>
              <a:rPr lang="en-US" dirty="0" err="1"/>
              <a:t>en</a:t>
            </a:r>
            <a:r>
              <a:rPr lang="en-US" dirty="0"/>
              <a:t> forma de </a:t>
            </a:r>
            <a:r>
              <a:rPr lang="en-US" dirty="0" err="1"/>
              <a:t>hilo</a:t>
            </a:r>
            <a:r>
              <a:rPr lang="en-US" dirty="0"/>
              <a:t> o filament</a:t>
            </a:r>
          </a:p>
          <a:p>
            <a:r>
              <a:rPr lang="en-US" sz="1200" b="0" i="0" kern="1200" dirty="0">
                <a:solidFill>
                  <a:schemeClr val="tx1"/>
                </a:solidFill>
                <a:effectLst/>
                <a:latin typeface="+mn-lt"/>
                <a:ea typeface="+mn-ea"/>
                <a:cs typeface="+mn-cs"/>
              </a:rPr>
              <a:t>Las </a:t>
            </a:r>
            <a:r>
              <a:rPr lang="en-US" sz="1200" b="1" i="0" kern="1200" dirty="0" err="1">
                <a:solidFill>
                  <a:schemeClr val="tx1"/>
                </a:solidFill>
                <a:effectLst/>
                <a:latin typeface="+mn-lt"/>
                <a:ea typeface="+mn-ea"/>
                <a:cs typeface="+mn-cs"/>
              </a:rPr>
              <a:t>hifas</a:t>
            </a:r>
            <a:r>
              <a:rPr lang="en-US" sz="1200" b="0" i="0" kern="1200" dirty="0">
                <a:solidFill>
                  <a:schemeClr val="tx1"/>
                </a:solidFill>
                <a:effectLst/>
                <a:latin typeface="+mn-lt"/>
                <a:ea typeface="+mn-ea"/>
                <a:cs typeface="+mn-cs"/>
              </a:rPr>
              <a:t> es la </a:t>
            </a:r>
            <a:r>
              <a:rPr lang="en-US" sz="1200" b="0" i="0" kern="1200" dirty="0" err="1">
                <a:solidFill>
                  <a:schemeClr val="tx1"/>
                </a:solidFill>
                <a:effectLst/>
                <a:latin typeface="+mn-lt"/>
                <a:ea typeface="+mn-ea"/>
                <a:cs typeface="+mn-cs"/>
              </a:rPr>
              <a:t>unidad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básica</a:t>
            </a:r>
            <a:r>
              <a:rPr lang="en-US" sz="1200" b="0" i="0" kern="1200" dirty="0">
                <a:solidFill>
                  <a:schemeClr val="tx1"/>
                </a:solidFill>
                <a:effectLst/>
                <a:latin typeface="+mn-lt"/>
                <a:ea typeface="+mn-ea"/>
                <a:cs typeface="+mn-cs"/>
              </a:rPr>
              <a:t> de los </a:t>
            </a:r>
            <a:r>
              <a:rPr lang="en-US" sz="1200" b="1" i="0" kern="1200" dirty="0" err="1">
                <a:solidFill>
                  <a:schemeClr val="tx1"/>
                </a:solidFill>
                <a:effectLst/>
                <a:latin typeface="+mn-lt"/>
                <a:ea typeface="+mn-ea"/>
                <a:cs typeface="+mn-cs"/>
              </a:rPr>
              <a:t>hongos</a:t>
            </a:r>
            <a:endParaRPr lang="en-US" dirty="0"/>
          </a:p>
          <a:p>
            <a:r>
              <a:rPr lang="en-US" dirty="0"/>
              <a:t>Un conjunto de </a:t>
            </a:r>
            <a:r>
              <a:rPr lang="en-US" dirty="0" err="1"/>
              <a:t>hifas</a:t>
            </a:r>
            <a:r>
              <a:rPr lang="en-US" dirty="0"/>
              <a:t> se le </a:t>
            </a:r>
            <a:r>
              <a:rPr lang="en-US" dirty="0" err="1"/>
              <a:t>conoce</a:t>
            </a:r>
            <a:r>
              <a:rPr lang="en-US" dirty="0"/>
              <a:t> </a:t>
            </a:r>
            <a:r>
              <a:rPr lang="en-US" dirty="0" err="1"/>
              <a:t>como</a:t>
            </a:r>
            <a:r>
              <a:rPr lang="en-US" dirty="0"/>
              <a:t> </a:t>
            </a:r>
            <a:r>
              <a:rPr lang="en-US" dirty="0" err="1"/>
              <a:t>micelio</a:t>
            </a:r>
            <a:r>
              <a:rPr lang="en-US" dirty="0"/>
              <a:t> o el </a:t>
            </a:r>
            <a:r>
              <a:rPr lang="en-US" dirty="0" err="1"/>
              <a:t>cuerpo</a:t>
            </a:r>
            <a:r>
              <a:rPr lang="en-US" dirty="0"/>
              <a:t> del </a:t>
            </a:r>
            <a:r>
              <a:rPr lang="en-US" dirty="0" err="1"/>
              <a:t>hongo</a:t>
            </a:r>
            <a:r>
              <a:rPr lang="en-US" dirty="0"/>
              <a:t>. </a:t>
            </a:r>
          </a:p>
          <a:p>
            <a:r>
              <a:rPr lang="en-US" dirty="0"/>
              <a:t>Las </a:t>
            </a:r>
            <a:r>
              <a:rPr lang="en-US" dirty="0" err="1"/>
              <a:t>esporas</a:t>
            </a:r>
            <a:r>
              <a:rPr lang="en-US" dirty="0"/>
              <a:t> </a:t>
            </a:r>
            <a:r>
              <a:rPr lang="en-US" dirty="0" err="1"/>
              <a:t>asexuales</a:t>
            </a:r>
            <a:r>
              <a:rPr lang="en-US" dirty="0"/>
              <a:t> (</a:t>
            </a:r>
            <a:r>
              <a:rPr lang="en-US" dirty="0" err="1"/>
              <a:t>mitosporas</a:t>
            </a:r>
            <a:r>
              <a:rPr lang="en-US" dirty="0"/>
              <a:t>) </a:t>
            </a:r>
          </a:p>
          <a:p>
            <a:endParaRPr lang="en-US" dirty="0"/>
          </a:p>
          <a:p>
            <a:r>
              <a:rPr lang="en-US" sz="1200" b="0" i="0" kern="1200" dirty="0">
                <a:solidFill>
                  <a:schemeClr val="tx1"/>
                </a:solidFill>
                <a:effectLst/>
                <a:latin typeface="+mn-lt"/>
                <a:ea typeface="+mn-ea"/>
                <a:cs typeface="+mn-cs"/>
              </a:rPr>
              <a:t>Este </a:t>
            </a:r>
            <a:r>
              <a:rPr lang="en-US" sz="1200" b="0" i="0" kern="1200" dirty="0" err="1">
                <a:solidFill>
                  <a:schemeClr val="tx1"/>
                </a:solidFill>
                <a:effectLst/>
                <a:latin typeface="+mn-lt"/>
                <a:ea typeface="+mn-ea"/>
                <a:cs typeface="+mn-cs"/>
              </a:rPr>
              <a:t>cuerpo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fructífero</a:t>
            </a:r>
            <a:r>
              <a:rPr lang="en-US" sz="1200" b="0" i="0" kern="1200" dirty="0">
                <a:solidFill>
                  <a:schemeClr val="tx1"/>
                </a:solidFill>
                <a:effectLst/>
                <a:latin typeface="+mn-lt"/>
                <a:ea typeface="+mn-ea"/>
                <a:cs typeface="+mn-cs"/>
              </a:rPr>
              <a:t> es una </a:t>
            </a:r>
            <a:r>
              <a:rPr lang="en-US" sz="1200" b="0" i="0" kern="1200" dirty="0" err="1">
                <a:solidFill>
                  <a:schemeClr val="tx1"/>
                </a:solidFill>
                <a:effectLst/>
                <a:latin typeface="+mn-lt"/>
                <a:ea typeface="+mn-ea"/>
                <a:cs typeface="+mn-cs"/>
              </a:rPr>
              <a:t>estructura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multicelular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la que se </a:t>
            </a:r>
            <a:r>
              <a:rPr lang="en-US" sz="1200" b="0" i="0" kern="1200" dirty="0" err="1">
                <a:solidFill>
                  <a:schemeClr val="tx1"/>
                </a:solidFill>
                <a:effectLst/>
                <a:latin typeface="+mn-lt"/>
                <a:ea typeface="+mn-ea"/>
                <a:cs typeface="+mn-cs"/>
              </a:rPr>
              <a:t>forman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estructuras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productoras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esporas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El </a:t>
            </a:r>
            <a:r>
              <a:rPr lang="en-US" sz="1200" b="0" i="0" kern="1200" dirty="0" err="1">
                <a:solidFill>
                  <a:schemeClr val="tx1"/>
                </a:solidFill>
                <a:effectLst/>
                <a:latin typeface="+mn-lt"/>
                <a:ea typeface="+mn-ea"/>
                <a:cs typeface="+mn-cs"/>
              </a:rPr>
              <a:t>cuerpo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fructífero</a:t>
            </a:r>
            <a:r>
              <a:rPr lang="en-US" sz="1200" b="0" i="0" kern="1200" dirty="0">
                <a:solidFill>
                  <a:schemeClr val="tx1"/>
                </a:solidFill>
                <a:effectLst/>
                <a:latin typeface="+mn-lt"/>
                <a:ea typeface="+mn-ea"/>
                <a:cs typeface="+mn-cs"/>
              </a:rPr>
              <a:t> es </a:t>
            </a:r>
            <a:r>
              <a:rPr lang="en-US" sz="1200" b="0" i="0" kern="1200" dirty="0" err="1">
                <a:solidFill>
                  <a:schemeClr val="tx1"/>
                </a:solidFill>
                <a:effectLst/>
                <a:latin typeface="+mn-lt"/>
                <a:ea typeface="+mn-ea"/>
                <a:cs typeface="+mn-cs"/>
              </a:rPr>
              <a:t>parte</a:t>
            </a:r>
            <a:r>
              <a:rPr lang="en-US" sz="1200" b="0" i="0" kern="1200" dirty="0">
                <a:solidFill>
                  <a:schemeClr val="tx1"/>
                </a:solidFill>
                <a:effectLst/>
                <a:latin typeface="+mn-lt"/>
                <a:ea typeface="+mn-ea"/>
                <a:cs typeface="+mn-cs"/>
              </a:rPr>
              <a:t> de la </a:t>
            </a:r>
            <a:r>
              <a:rPr lang="en-US" sz="1200" b="0" i="0" kern="1200" dirty="0" err="1">
                <a:solidFill>
                  <a:schemeClr val="tx1"/>
                </a:solidFill>
                <a:effectLst/>
                <a:latin typeface="+mn-lt"/>
                <a:ea typeface="+mn-ea"/>
                <a:cs typeface="+mn-cs"/>
              </a:rPr>
              <a:t>fase</a:t>
            </a:r>
            <a:r>
              <a:rPr lang="en-US" sz="1200" b="0" i="0" kern="1200" dirty="0">
                <a:solidFill>
                  <a:schemeClr val="tx1"/>
                </a:solidFill>
                <a:effectLst/>
                <a:latin typeface="+mn-lt"/>
                <a:ea typeface="+mn-ea"/>
                <a:cs typeface="+mn-cs"/>
              </a:rPr>
              <a:t> sexual del </a:t>
            </a:r>
            <a:r>
              <a:rPr lang="en-US" sz="1200" b="0" i="0" kern="1200" dirty="0" err="1">
                <a:solidFill>
                  <a:schemeClr val="tx1"/>
                </a:solidFill>
                <a:effectLst/>
                <a:latin typeface="+mn-lt"/>
                <a:ea typeface="+mn-ea"/>
                <a:cs typeface="+mn-cs"/>
              </a:rPr>
              <a:t>ciclo</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vida</a:t>
            </a:r>
            <a:r>
              <a:rPr lang="en-US" sz="1200" b="0" i="0" kern="1200" dirty="0">
                <a:solidFill>
                  <a:schemeClr val="tx1"/>
                </a:solidFill>
                <a:effectLst/>
                <a:latin typeface="+mn-lt"/>
                <a:ea typeface="+mn-ea"/>
                <a:cs typeface="+mn-cs"/>
              </a:rPr>
              <a:t> de un </a:t>
            </a:r>
            <a:r>
              <a:rPr lang="en-US" sz="1200" b="0" i="0" kern="1200" dirty="0" err="1">
                <a:solidFill>
                  <a:schemeClr val="tx1"/>
                </a:solidFill>
                <a:effectLst/>
                <a:latin typeface="+mn-lt"/>
                <a:ea typeface="+mn-ea"/>
                <a:cs typeface="+mn-cs"/>
              </a:rPr>
              <a:t>hongo</a:t>
            </a:r>
            <a:r>
              <a:rPr lang="en-US" sz="1200" b="0" i="0" kern="1200" dirty="0">
                <a:solidFill>
                  <a:schemeClr val="tx1"/>
                </a:solidFill>
                <a:effectLst/>
                <a:latin typeface="+mn-lt"/>
                <a:ea typeface="+mn-ea"/>
                <a:cs typeface="+mn-cs"/>
              </a:rPr>
              <a:t>. El resto del </a:t>
            </a:r>
            <a:r>
              <a:rPr lang="en-US" sz="1200" b="0" i="0" kern="1200" dirty="0" err="1">
                <a:solidFill>
                  <a:schemeClr val="tx1"/>
                </a:solidFill>
                <a:effectLst/>
                <a:latin typeface="+mn-lt"/>
                <a:ea typeface="+mn-ea"/>
                <a:cs typeface="+mn-cs"/>
              </a:rPr>
              <a:t>ciclo</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vida</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caracteriza</a:t>
            </a:r>
            <a:r>
              <a:rPr lang="en-US" sz="1200" b="0" i="0" kern="1200" dirty="0">
                <a:solidFill>
                  <a:schemeClr val="tx1"/>
                </a:solidFill>
                <a:effectLst/>
                <a:latin typeface="+mn-lt"/>
                <a:ea typeface="+mn-ea"/>
                <a:cs typeface="+mn-cs"/>
              </a:rPr>
              <a:t> por el </a:t>
            </a:r>
            <a:r>
              <a:rPr lang="en-US" sz="1200" b="0" i="0" kern="1200" dirty="0" err="1">
                <a:solidFill>
                  <a:schemeClr val="tx1"/>
                </a:solidFill>
                <a:effectLst/>
                <a:latin typeface="+mn-lt"/>
                <a:ea typeface="+mn-ea"/>
                <a:cs typeface="+mn-cs"/>
              </a:rPr>
              <a:t>crecimiento</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micelios</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8</a:t>
            </a:fld>
            <a:endParaRPr lang="en-US"/>
          </a:p>
        </p:txBody>
      </p:sp>
    </p:spTree>
    <p:extLst>
      <p:ext uri="{BB962C8B-B14F-4D97-AF65-F5344CB8AC3E}">
        <p14:creationId xmlns:p14="http://schemas.microsoft.com/office/powerpoint/2010/main" val="243433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10</a:t>
            </a:fld>
            <a:endParaRPr lang="en-US"/>
          </a:p>
        </p:txBody>
      </p:sp>
    </p:spTree>
    <p:extLst>
      <p:ext uri="{BB962C8B-B14F-4D97-AF65-F5344CB8AC3E}">
        <p14:creationId xmlns:p14="http://schemas.microsoft.com/office/powerpoint/2010/main" val="197054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La </a:t>
            </a:r>
            <a:r>
              <a:rPr lang="en-US" sz="1200" b="0" i="0" kern="1200" dirty="0" err="1">
                <a:solidFill>
                  <a:schemeClr val="tx1"/>
                </a:solidFill>
                <a:effectLst/>
                <a:latin typeface="+mn-lt"/>
                <a:ea typeface="+mn-ea"/>
                <a:cs typeface="+mn-cs"/>
              </a:rPr>
              <a:t>reproducción</a:t>
            </a:r>
            <a:r>
              <a:rPr lang="en-US" sz="1200" b="0" i="0" kern="1200" dirty="0">
                <a:solidFill>
                  <a:schemeClr val="tx1"/>
                </a:solidFill>
                <a:effectLst/>
                <a:latin typeface="+mn-lt"/>
                <a:ea typeface="+mn-ea"/>
                <a:cs typeface="+mn-cs"/>
              </a:rPr>
              <a:t> sexual </a:t>
            </a:r>
            <a:r>
              <a:rPr lang="en-US" sz="1200" b="0" i="0" kern="1200" dirty="0" err="1">
                <a:solidFill>
                  <a:schemeClr val="tx1"/>
                </a:solidFill>
                <a:effectLst/>
                <a:latin typeface="+mn-lt"/>
                <a:ea typeface="+mn-ea"/>
                <a:cs typeface="+mn-cs"/>
              </a:rPr>
              <a:t>generalmente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ocurre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cuando</a:t>
            </a:r>
            <a:r>
              <a:rPr lang="en-US" sz="1200" b="0" i="0" kern="1200" dirty="0">
                <a:solidFill>
                  <a:schemeClr val="tx1"/>
                </a:solidFill>
                <a:effectLst/>
                <a:latin typeface="+mn-lt"/>
                <a:ea typeface="+mn-ea"/>
                <a:cs typeface="+mn-cs"/>
              </a:rPr>
              <a:t> las </a:t>
            </a:r>
            <a:r>
              <a:rPr lang="en-US" sz="1200" b="0" i="0" kern="1200" dirty="0" err="1">
                <a:solidFill>
                  <a:schemeClr val="tx1"/>
                </a:solidFill>
                <a:effectLst/>
                <a:latin typeface="+mn-lt"/>
                <a:ea typeface="+mn-ea"/>
                <a:cs typeface="+mn-cs"/>
              </a:rPr>
              <a:t>condiciones</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vuelven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desfavorables</a:t>
            </a:r>
            <a:r>
              <a:rPr lang="en-US" sz="1200" b="0" i="0" kern="1200" dirty="0">
                <a:solidFill>
                  <a:schemeClr val="tx1"/>
                </a:solidFill>
                <a:effectLst/>
                <a:latin typeface="+mn-lt"/>
                <a:ea typeface="+mn-ea"/>
                <a:cs typeface="+mn-cs"/>
              </a:rPr>
              <a:t> para el </a:t>
            </a:r>
            <a:r>
              <a:rPr lang="en-US" sz="1200" b="0" i="0" kern="1200" dirty="0" err="1">
                <a:solidFill>
                  <a:schemeClr val="tx1"/>
                </a:solidFill>
                <a:effectLst/>
                <a:latin typeface="+mn-lt"/>
                <a:ea typeface="+mn-ea"/>
                <a:cs typeface="+mn-cs"/>
              </a:rPr>
              <a:t>crecimiento</a:t>
            </a:r>
            <a:r>
              <a:rPr lang="en-US" sz="1200" b="0" i="0" kern="1200" dirty="0">
                <a:solidFill>
                  <a:schemeClr val="tx1"/>
                </a:solidFill>
                <a:effectLst/>
                <a:latin typeface="+mn-lt"/>
                <a:ea typeface="+mn-ea"/>
                <a:cs typeface="+mn-cs"/>
              </a:rPr>
              <a:t>. La </a:t>
            </a:r>
            <a:r>
              <a:rPr lang="en-US" sz="1200" b="0" i="0" kern="1200" dirty="0" err="1">
                <a:solidFill>
                  <a:schemeClr val="tx1"/>
                </a:solidFill>
                <a:effectLst/>
                <a:latin typeface="+mn-lt"/>
                <a:ea typeface="+mn-ea"/>
                <a:cs typeface="+mn-cs"/>
              </a:rPr>
              <a:t>reproducción</a:t>
            </a:r>
            <a:r>
              <a:rPr lang="en-US" sz="1200" b="0" i="0" kern="1200" dirty="0">
                <a:solidFill>
                  <a:schemeClr val="tx1"/>
                </a:solidFill>
                <a:effectLst/>
                <a:latin typeface="+mn-lt"/>
                <a:ea typeface="+mn-ea"/>
                <a:cs typeface="+mn-cs"/>
              </a:rPr>
              <a:t> sexual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Rhizopus </a:t>
            </a:r>
            <a:r>
              <a:rPr lang="en-US" sz="1200" b="0" i="0" kern="1200" dirty="0" err="1">
                <a:solidFill>
                  <a:schemeClr val="tx1"/>
                </a:solidFill>
                <a:effectLst/>
                <a:latin typeface="+mn-lt"/>
                <a:ea typeface="+mn-ea"/>
                <a:cs typeface="+mn-cs"/>
              </a:rPr>
              <a:t>involucra</a:t>
            </a:r>
            <a:r>
              <a:rPr lang="en-US" sz="1200" b="0" i="0" kern="1200" dirty="0">
                <a:solidFill>
                  <a:schemeClr val="tx1"/>
                </a:solidFill>
                <a:effectLst/>
                <a:latin typeface="+mn-lt"/>
                <a:ea typeface="+mn-ea"/>
                <a:cs typeface="+mn-cs"/>
              </a:rPr>
              <a:t> dos </a:t>
            </a:r>
            <a:r>
              <a:rPr lang="en-US" sz="1200" b="0" i="0" kern="1200" dirty="0" err="1">
                <a:solidFill>
                  <a:schemeClr val="tx1"/>
                </a:solidFill>
                <a:effectLst/>
                <a:latin typeface="+mn-lt"/>
                <a:ea typeface="+mn-ea"/>
                <a:cs typeface="+mn-cs"/>
              </a:rPr>
              <a:t>hifas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genéticamente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diferentes</a:t>
            </a:r>
            <a:r>
              <a:rPr lang="en-US" sz="1200" b="0" i="0" kern="1200" dirty="0">
                <a:solidFill>
                  <a:schemeClr val="tx1"/>
                </a:solidFill>
                <a:effectLst/>
                <a:latin typeface="+mn-lt"/>
                <a:ea typeface="+mn-ea"/>
                <a:cs typeface="+mn-cs"/>
              </a:rPr>
              <a:t>. Los dos </a:t>
            </a:r>
            <a:r>
              <a:rPr lang="en-US" sz="1200" b="0" i="0" kern="1200" dirty="0" err="1">
                <a:solidFill>
                  <a:schemeClr val="tx1"/>
                </a:solidFill>
                <a:effectLst/>
                <a:latin typeface="+mn-lt"/>
                <a:ea typeface="+mn-ea"/>
                <a:cs typeface="+mn-cs"/>
              </a:rPr>
              <a:t>tipos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hifas</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denominan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tipos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apareamiento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positivo</a:t>
            </a:r>
            <a:r>
              <a:rPr lang="en-US" sz="1200" b="0" i="0" kern="1200" dirty="0">
                <a:solidFill>
                  <a:schemeClr val="tx1"/>
                </a:solidFill>
                <a:effectLst/>
                <a:latin typeface="+mn-lt"/>
                <a:ea typeface="+mn-ea"/>
                <a:cs typeface="+mn-cs"/>
              </a:rPr>
              <a:t> y </a:t>
            </a:r>
            <a:r>
              <a:rPr lang="en-US" sz="1200" b="0" i="0" kern="1200" dirty="0" err="1">
                <a:solidFill>
                  <a:schemeClr val="tx1"/>
                </a:solidFill>
                <a:effectLst/>
                <a:latin typeface="+mn-lt"/>
                <a:ea typeface="+mn-ea"/>
                <a:cs typeface="+mn-cs"/>
              </a:rPr>
              <a:t>negativo</a:t>
            </a:r>
            <a:r>
              <a:rPr lang="en-US" sz="1200" b="0" i="0" kern="1200" dirty="0">
                <a:solidFill>
                  <a:schemeClr val="tx1"/>
                </a:solidFill>
                <a:effectLst/>
                <a:latin typeface="+mn-lt"/>
                <a:ea typeface="+mn-ea"/>
                <a:cs typeface="+mn-cs"/>
              </a:rPr>
              <a:t>. Los dos </a:t>
            </a:r>
            <a:r>
              <a:rPr lang="en-US" sz="1200" b="0" i="0" kern="1200" dirty="0" err="1">
                <a:solidFill>
                  <a:schemeClr val="tx1"/>
                </a:solidFill>
                <a:effectLst/>
                <a:latin typeface="+mn-lt"/>
                <a:ea typeface="+mn-ea"/>
                <a:cs typeface="+mn-cs"/>
              </a:rPr>
              <a:t>tipos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apareamiento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parecen</a:t>
            </a:r>
            <a:r>
              <a:rPr lang="en-US" sz="1200" b="0" i="0" kern="1200" dirty="0">
                <a:solidFill>
                  <a:schemeClr val="tx1"/>
                </a:solidFill>
                <a:effectLst/>
                <a:latin typeface="+mn-lt"/>
                <a:ea typeface="+mn-ea"/>
                <a:cs typeface="+mn-cs"/>
              </a:rPr>
              <a:t> ser </a:t>
            </a:r>
            <a:r>
              <a:rPr lang="en-US" sz="1200" b="0" i="0" kern="1200" dirty="0" err="1">
                <a:solidFill>
                  <a:schemeClr val="tx1"/>
                </a:solidFill>
                <a:effectLst/>
                <a:latin typeface="+mn-lt"/>
                <a:ea typeface="+mn-ea"/>
                <a:cs typeface="+mn-cs"/>
              </a:rPr>
              <a:t>idénticos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tienen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ligeras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diferencias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químicas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Cuando</a:t>
            </a:r>
            <a:r>
              <a:rPr lang="en-US" sz="1200" b="0" i="0" kern="1200" dirty="0">
                <a:solidFill>
                  <a:schemeClr val="tx1"/>
                </a:solidFill>
                <a:effectLst/>
                <a:latin typeface="+mn-lt"/>
                <a:ea typeface="+mn-ea"/>
                <a:cs typeface="+mn-cs"/>
              </a:rPr>
              <a:t> las </a:t>
            </a:r>
            <a:r>
              <a:rPr lang="en-US" sz="1200" b="0" i="0" kern="1200" dirty="0" err="1">
                <a:solidFill>
                  <a:schemeClr val="tx1"/>
                </a:solidFill>
                <a:effectLst/>
                <a:latin typeface="+mn-lt"/>
                <a:ea typeface="+mn-ea"/>
                <a:cs typeface="+mn-cs"/>
              </a:rPr>
              <a:t>hifas</a:t>
            </a:r>
            <a:r>
              <a:rPr lang="en-US" sz="1200" b="0" i="0" kern="1200" dirty="0">
                <a:solidFill>
                  <a:schemeClr val="tx1"/>
                </a:solidFill>
                <a:effectLst/>
                <a:latin typeface="+mn-lt"/>
                <a:ea typeface="+mn-ea"/>
                <a:cs typeface="+mn-cs"/>
              </a:rPr>
              <a:t> de los </a:t>
            </a:r>
            <a:r>
              <a:rPr lang="en-US" sz="1200" b="0" i="0" kern="1200" dirty="0" err="1">
                <a:solidFill>
                  <a:schemeClr val="tx1"/>
                </a:solidFill>
                <a:effectLst/>
                <a:latin typeface="+mn-lt"/>
                <a:ea typeface="+mn-ea"/>
                <a:cs typeface="+mn-cs"/>
              </a:rPr>
              <a:t>tipos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más</a:t>
            </a:r>
            <a:r>
              <a:rPr lang="en-US" sz="1200" b="0" i="0" kern="1200" dirty="0">
                <a:solidFill>
                  <a:schemeClr val="tx1"/>
                </a:solidFill>
                <a:effectLst/>
                <a:latin typeface="+mn-lt"/>
                <a:ea typeface="+mn-ea"/>
                <a:cs typeface="+mn-cs"/>
              </a:rPr>
              <a:t> y </a:t>
            </a:r>
            <a:r>
              <a:rPr lang="en-US" sz="1200" b="0" i="0" kern="1200" dirty="0" err="1">
                <a:solidFill>
                  <a:schemeClr val="tx1"/>
                </a:solidFill>
                <a:effectLst/>
                <a:latin typeface="+mn-lt"/>
                <a:ea typeface="+mn-ea"/>
                <a:cs typeface="+mn-cs"/>
              </a:rPr>
              <a:t>menos</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tocan</a:t>
            </a:r>
            <a:r>
              <a:rPr lang="en-US" sz="1200" b="0" i="0" kern="1200" dirty="0">
                <a:solidFill>
                  <a:schemeClr val="tx1"/>
                </a:solidFill>
                <a:effectLst/>
                <a:latin typeface="+mn-lt"/>
                <a:ea typeface="+mn-ea"/>
                <a:cs typeface="+mn-cs"/>
              </a:rPr>
              <a:t>, sus </a:t>
            </a:r>
            <a:r>
              <a:rPr lang="en-US" sz="1200" b="0" i="0" kern="1200" dirty="0" err="1">
                <a:solidFill>
                  <a:schemeClr val="tx1"/>
                </a:solidFill>
                <a:effectLst/>
                <a:latin typeface="+mn-lt"/>
                <a:ea typeface="+mn-ea"/>
                <a:cs typeface="+mn-cs"/>
              </a:rPr>
              <a:t>núcleos</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fusionan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fusión</a:t>
            </a:r>
            <a:r>
              <a:rPr lang="en-US" sz="1200" b="0" i="0" kern="1200" dirty="0">
                <a:solidFill>
                  <a:schemeClr val="tx1"/>
                </a:solidFill>
                <a:effectLst/>
                <a:latin typeface="+mn-lt"/>
                <a:ea typeface="+mn-ea"/>
                <a:cs typeface="+mn-cs"/>
              </a:rPr>
              <a:t> da </a:t>
            </a:r>
            <a:r>
              <a:rPr lang="en-US" sz="1200" b="0" i="0" kern="1200" dirty="0" err="1">
                <a:solidFill>
                  <a:schemeClr val="tx1"/>
                </a:solidFill>
                <a:effectLst/>
                <a:latin typeface="+mn-lt"/>
                <a:ea typeface="+mn-ea"/>
                <a:cs typeface="+mn-cs"/>
              </a:rPr>
              <a:t>como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resultado</a:t>
            </a:r>
            <a:r>
              <a:rPr lang="en-US" sz="1200" b="0" i="0" kern="1200" dirty="0">
                <a:solidFill>
                  <a:schemeClr val="tx1"/>
                </a:solidFill>
                <a:effectLst/>
                <a:latin typeface="+mn-lt"/>
                <a:ea typeface="+mn-ea"/>
                <a:cs typeface="+mn-cs"/>
              </a:rPr>
              <a:t> una </a:t>
            </a:r>
            <a:r>
              <a:rPr lang="en-US" sz="1200" b="0" i="0" kern="1200" dirty="0" err="1">
                <a:solidFill>
                  <a:schemeClr val="tx1"/>
                </a:solidFill>
                <a:effectLst/>
                <a:latin typeface="+mn-lt"/>
                <a:ea typeface="+mn-ea"/>
                <a:cs typeface="+mn-cs"/>
              </a:rPr>
              <a:t>estructura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diploide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llamada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zigospora</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La </a:t>
            </a:r>
            <a:r>
              <a:rPr lang="en-US" sz="1200" b="0" i="0" kern="1200" dirty="0" err="1">
                <a:solidFill>
                  <a:schemeClr val="tx1"/>
                </a:solidFill>
                <a:effectLst/>
                <a:latin typeface="+mn-lt"/>
                <a:ea typeface="+mn-ea"/>
                <a:cs typeface="+mn-cs"/>
              </a:rPr>
              <a:t>zigospora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permanece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inactiva</a:t>
            </a:r>
            <a:r>
              <a:rPr lang="en-US" sz="1200" b="0" i="0" kern="1200" dirty="0">
                <a:solidFill>
                  <a:schemeClr val="tx1"/>
                </a:solidFill>
                <a:effectLst/>
                <a:latin typeface="+mn-lt"/>
                <a:ea typeface="+mn-ea"/>
                <a:cs typeface="+mn-cs"/>
              </a:rPr>
              <a:t> hasta que las </a:t>
            </a:r>
            <a:r>
              <a:rPr lang="en-US" sz="1200" b="0" i="0" kern="1200" dirty="0" err="1">
                <a:solidFill>
                  <a:schemeClr val="tx1"/>
                </a:solidFill>
                <a:effectLst/>
                <a:latin typeface="+mn-lt"/>
                <a:ea typeface="+mn-ea"/>
                <a:cs typeface="+mn-cs"/>
              </a:rPr>
              <a:t>condiciones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vuelven</a:t>
            </a:r>
            <a:r>
              <a:rPr lang="en-US" sz="1200" b="0" i="0" kern="1200" dirty="0">
                <a:solidFill>
                  <a:schemeClr val="tx1"/>
                </a:solidFill>
                <a:effectLst/>
                <a:latin typeface="+mn-lt"/>
                <a:ea typeface="+mn-ea"/>
                <a:cs typeface="+mn-cs"/>
              </a:rPr>
              <a:t> a ser </a:t>
            </a:r>
            <a:r>
              <a:rPr lang="en-US" sz="1200" b="0" i="0" kern="1200" dirty="0" err="1">
                <a:solidFill>
                  <a:schemeClr val="tx1"/>
                </a:solidFill>
                <a:effectLst/>
                <a:latin typeface="+mn-lt"/>
                <a:ea typeface="+mn-ea"/>
                <a:cs typeface="+mn-cs"/>
              </a:rPr>
              <a:t>favorables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ese </a:t>
            </a:r>
            <a:r>
              <a:rPr lang="en-US" sz="1200" b="0" i="0" kern="1200" dirty="0" err="1">
                <a:solidFill>
                  <a:schemeClr val="tx1"/>
                </a:solidFill>
                <a:effectLst/>
                <a:latin typeface="+mn-lt"/>
                <a:ea typeface="+mn-ea"/>
                <a:cs typeface="+mn-cs"/>
              </a:rPr>
              <a:t>momento</a:t>
            </a:r>
            <a:r>
              <a:rPr lang="en-US" sz="1200" b="0" i="0" kern="1200" dirty="0">
                <a:solidFill>
                  <a:schemeClr val="tx1"/>
                </a:solidFill>
                <a:effectLst/>
                <a:latin typeface="+mn-lt"/>
                <a:ea typeface="+mn-ea"/>
                <a:cs typeface="+mn-cs"/>
              </a:rPr>
              <a:t>, el </a:t>
            </a:r>
            <a:r>
              <a:rPr lang="en-US" sz="1200" b="0" i="0" kern="1200" dirty="0" err="1">
                <a:solidFill>
                  <a:schemeClr val="tx1"/>
                </a:solidFill>
                <a:effectLst/>
                <a:latin typeface="+mn-lt"/>
                <a:ea typeface="+mn-ea"/>
                <a:cs typeface="+mn-cs"/>
              </a:rPr>
              <a:t>cigoto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diploide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sufre</a:t>
            </a:r>
            <a:r>
              <a:rPr lang="en-US" sz="1200" b="0" i="0" kern="1200" dirty="0">
                <a:solidFill>
                  <a:schemeClr val="tx1"/>
                </a:solidFill>
                <a:effectLst/>
                <a:latin typeface="+mn-lt"/>
                <a:ea typeface="+mn-ea"/>
                <a:cs typeface="+mn-cs"/>
              </a:rPr>
              <a:t> meiosis. Una </a:t>
            </a:r>
            <a:r>
              <a:rPr lang="en-US" sz="1200" b="0" i="0" kern="1200" dirty="0" err="1">
                <a:solidFill>
                  <a:schemeClr val="tx1"/>
                </a:solidFill>
                <a:effectLst/>
                <a:latin typeface="+mn-lt"/>
                <a:ea typeface="+mn-ea"/>
                <a:cs typeface="+mn-cs"/>
              </a:rPr>
              <a:t>hifa</a:t>
            </a:r>
            <a:r>
              <a:rPr lang="en-US" sz="1200" b="0" i="0" kern="1200" dirty="0">
                <a:solidFill>
                  <a:schemeClr val="tx1"/>
                </a:solidFill>
                <a:effectLst/>
                <a:latin typeface="+mn-lt"/>
                <a:ea typeface="+mn-ea"/>
                <a:cs typeface="+mn-cs"/>
              </a:rPr>
              <a:t> con </a:t>
            </a:r>
            <a:r>
              <a:rPr lang="en-US" sz="1200" b="0" i="0" kern="1200" dirty="0" err="1">
                <a:solidFill>
                  <a:schemeClr val="tx1"/>
                </a:solidFill>
                <a:effectLst/>
                <a:latin typeface="+mn-lt"/>
                <a:ea typeface="+mn-ea"/>
                <a:cs typeface="+mn-cs"/>
              </a:rPr>
              <a:t>núcleos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haploides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crece</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partir</a:t>
            </a:r>
            <a:r>
              <a:rPr lang="en-US" sz="1200" b="0" i="0" kern="1200" dirty="0">
                <a:solidFill>
                  <a:schemeClr val="tx1"/>
                </a:solidFill>
                <a:effectLst/>
                <a:latin typeface="+mn-lt"/>
                <a:ea typeface="+mn-ea"/>
                <a:cs typeface="+mn-cs"/>
              </a:rPr>
              <a:t> de la </a:t>
            </a:r>
            <a:r>
              <a:rPr lang="en-US" sz="1200" b="0" i="0" kern="1200" dirty="0" err="1">
                <a:solidFill>
                  <a:schemeClr val="tx1"/>
                </a:solidFill>
                <a:effectLst/>
                <a:latin typeface="+mn-lt"/>
                <a:ea typeface="+mn-ea"/>
                <a:cs typeface="+mn-cs"/>
              </a:rPr>
              <a:t>zigospora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comenzando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así</a:t>
            </a:r>
            <a:r>
              <a:rPr lang="en-US" sz="1200" b="0" i="0" kern="1200" dirty="0">
                <a:solidFill>
                  <a:schemeClr val="tx1"/>
                </a:solidFill>
                <a:effectLst/>
                <a:latin typeface="+mn-lt"/>
                <a:ea typeface="+mn-ea"/>
                <a:cs typeface="+mn-cs"/>
              </a:rPr>
              <a:t> una </a:t>
            </a:r>
            <a:r>
              <a:rPr lang="en-US" sz="1200" b="0" i="0" kern="1200" dirty="0" err="1">
                <a:solidFill>
                  <a:schemeClr val="tx1"/>
                </a:solidFill>
                <a:effectLst/>
                <a:latin typeface="+mn-lt"/>
                <a:ea typeface="+mn-ea"/>
                <a:cs typeface="+mn-cs"/>
              </a:rPr>
              <a:t>nueva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generación</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11</a:t>
            </a:fld>
            <a:endParaRPr lang="en-US"/>
          </a:p>
        </p:txBody>
      </p:sp>
    </p:spTree>
    <p:extLst>
      <p:ext uri="{BB962C8B-B14F-4D97-AF65-F5344CB8AC3E}">
        <p14:creationId xmlns:p14="http://schemas.microsoft.com/office/powerpoint/2010/main" val="89515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Penicillium </a:t>
            </a:r>
            <a:r>
              <a:rPr lang="en-US" sz="1200" b="0" i="0" kern="1200" dirty="0" err="1">
                <a:solidFill>
                  <a:schemeClr val="tx1"/>
                </a:solidFill>
                <a:effectLst/>
                <a:latin typeface="+mn-lt"/>
                <a:ea typeface="+mn-ea"/>
                <a:cs typeface="+mn-cs"/>
              </a:rPr>
              <a:t>chrysogenum</a:t>
            </a:r>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14</a:t>
            </a:fld>
            <a:endParaRPr lang="en-US"/>
          </a:p>
        </p:txBody>
      </p:sp>
    </p:spTree>
    <p:extLst>
      <p:ext uri="{BB962C8B-B14F-4D97-AF65-F5344CB8AC3E}">
        <p14:creationId xmlns:p14="http://schemas.microsoft.com/office/powerpoint/2010/main" val="199062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Ophiocordyceps </a:t>
            </a:r>
            <a:r>
              <a:rPr lang="en-US" sz="1200" b="0" i="0" kern="1200" dirty="0" err="1">
                <a:solidFill>
                  <a:schemeClr val="tx1"/>
                </a:solidFill>
                <a:effectLst/>
                <a:latin typeface="+mn-lt"/>
                <a:ea typeface="+mn-ea"/>
                <a:cs typeface="+mn-cs"/>
              </a:rPr>
              <a:t>unilateralis</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infecta</a:t>
            </a:r>
            <a:r>
              <a:rPr lang="en-US" sz="1200" b="0" i="0" kern="1200" dirty="0">
                <a:solidFill>
                  <a:schemeClr val="tx1"/>
                </a:solidFill>
                <a:effectLst/>
                <a:latin typeface="+mn-lt"/>
                <a:ea typeface="+mn-ea"/>
                <a:cs typeface="+mn-cs"/>
              </a:rPr>
              <a:t> a la </a:t>
            </a:r>
            <a:r>
              <a:rPr lang="en-US" sz="1200" b="0" i="0" kern="1200" dirty="0" err="1">
                <a:solidFill>
                  <a:schemeClr val="tx1"/>
                </a:solidFill>
                <a:effectLst/>
                <a:latin typeface="+mn-lt"/>
                <a:ea typeface="+mn-ea"/>
                <a:cs typeface="+mn-cs"/>
              </a:rPr>
              <a:t>hormiga</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Camponotus</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leonardi</a:t>
            </a:r>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15</a:t>
            </a:fld>
            <a:endParaRPr lang="en-US"/>
          </a:p>
        </p:txBody>
      </p:sp>
    </p:spTree>
    <p:extLst>
      <p:ext uri="{BB962C8B-B14F-4D97-AF65-F5344CB8AC3E}">
        <p14:creationId xmlns:p14="http://schemas.microsoft.com/office/powerpoint/2010/main" val="2599853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notesSlide" Target="../notesSlides/notesSlide3.xml"/><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4" name="Group 4"/>
          <p:cNvGrpSpPr/>
          <p:nvPr/>
        </p:nvGrpSpPr>
        <p:grpSpPr>
          <a:xfrm>
            <a:off x="7776608" y="24205"/>
            <a:ext cx="10474642" cy="1047464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pic>
        <p:nvPicPr>
          <p:cNvPr id="6" name="Picture 6"/>
          <p:cNvPicPr>
            <a:picLocks noChangeAspect="1"/>
          </p:cNvPicPr>
          <p:nvPr/>
        </p:nvPicPr>
        <p:blipFill>
          <a:blip r:embed="rId2"/>
          <a:srcRect/>
          <a:stretch>
            <a:fillRect/>
          </a:stretch>
        </p:blipFill>
        <p:spPr>
          <a:xfrm>
            <a:off x="7776608" y="1750577"/>
            <a:ext cx="10295292" cy="7957403"/>
          </a:xfrm>
          <a:prstGeom prst="rect">
            <a:avLst/>
          </a:prstGeom>
        </p:spPr>
      </p:pic>
      <p:sp>
        <p:nvSpPr>
          <p:cNvPr id="7" name="TextBox 7"/>
          <p:cNvSpPr txBox="1"/>
          <p:nvPr/>
        </p:nvSpPr>
        <p:spPr>
          <a:xfrm>
            <a:off x="496190" y="3929614"/>
            <a:ext cx="6591913" cy="2637322"/>
          </a:xfrm>
          <a:prstGeom prst="rect">
            <a:avLst/>
          </a:prstGeom>
        </p:spPr>
        <p:txBody>
          <a:bodyPr lIns="0" tIns="0" rIns="0" bIns="0" rtlCol="0" anchor="t">
            <a:spAutoFit/>
          </a:bodyPr>
          <a:lstStyle/>
          <a:p>
            <a:pPr algn="ctr">
              <a:lnSpc>
                <a:spcPts val="10295"/>
              </a:lnSpc>
            </a:pPr>
            <a:r>
              <a:rPr lang="en-US" sz="10399">
                <a:solidFill>
                  <a:srgbClr val="FFFFFF"/>
                </a:solidFill>
                <a:latin typeface="HK Grotesk Bold Bold"/>
              </a:rPr>
              <a:t>Micologia en Ruedas</a:t>
            </a:r>
          </a:p>
        </p:txBody>
      </p:sp>
      <p:sp>
        <p:nvSpPr>
          <p:cNvPr id="8" name="TextBox 8"/>
          <p:cNvSpPr txBox="1"/>
          <p:nvPr/>
        </p:nvSpPr>
        <p:spPr>
          <a:xfrm>
            <a:off x="1028700" y="8540877"/>
            <a:ext cx="4802562" cy="358368"/>
          </a:xfrm>
          <a:prstGeom prst="rect">
            <a:avLst/>
          </a:prstGeom>
        </p:spPr>
        <p:txBody>
          <a:bodyPr lIns="0" tIns="0" rIns="0" bIns="0" rtlCol="0" anchor="t">
            <a:spAutoFit/>
          </a:bodyPr>
          <a:lstStyle/>
          <a:p>
            <a:pPr>
              <a:lnSpc>
                <a:spcPts val="2856"/>
              </a:lnSpc>
            </a:pPr>
            <a:r>
              <a:rPr lang="en-US" sz="2400" dirty="0" err="1">
                <a:solidFill>
                  <a:srgbClr val="FFFFFF"/>
                </a:solidFill>
                <a:latin typeface="Open Sans 1"/>
              </a:rPr>
              <a:t>Creado</a:t>
            </a:r>
            <a:r>
              <a:rPr lang="en-US" sz="2400" dirty="0">
                <a:solidFill>
                  <a:srgbClr val="FFFFFF"/>
                </a:solidFill>
                <a:latin typeface="Open Sans 1"/>
              </a:rPr>
              <a:t> por: Nicole Colón-</a:t>
            </a:r>
            <a:r>
              <a:rPr lang="en-US" sz="2400">
                <a:solidFill>
                  <a:srgbClr val="FFFFFF"/>
                </a:solidFill>
                <a:latin typeface="Open Sans 1"/>
              </a:rPr>
              <a:t>Carrión</a:t>
            </a:r>
            <a:endParaRPr lang="en-US" sz="2400" dirty="0">
              <a:solidFill>
                <a:srgbClr val="FFFFFF"/>
              </a:solidFill>
              <a:latin typeface="Open Sans 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3"/>
          <a:srcRect/>
          <a:stretch>
            <a:fillRect/>
          </a:stretch>
        </p:blipFill>
        <p:spPr>
          <a:xfrm>
            <a:off x="14800536" y="316525"/>
            <a:ext cx="3182175" cy="2459556"/>
          </a:xfrm>
          <a:prstGeom prst="rect">
            <a:avLst/>
          </a:prstGeom>
        </p:spPr>
      </p:pic>
      <p:pic>
        <p:nvPicPr>
          <p:cNvPr id="5" name="Picture 5"/>
          <p:cNvPicPr>
            <a:picLocks noChangeAspect="1"/>
          </p:cNvPicPr>
          <p:nvPr/>
        </p:nvPicPr>
        <p:blipFill>
          <a:blip r:embed="rId4"/>
          <a:srcRect l="5275" t="2936" r="9933" b="1472"/>
          <a:stretch>
            <a:fillRect/>
          </a:stretch>
        </p:blipFill>
        <p:spPr>
          <a:xfrm>
            <a:off x="3032600" y="2412094"/>
            <a:ext cx="11583958" cy="7313374"/>
          </a:xfrm>
          <a:prstGeom prst="rect">
            <a:avLst/>
          </a:prstGeom>
        </p:spPr>
      </p:pic>
      <p:grpSp>
        <p:nvGrpSpPr>
          <p:cNvPr id="6" name="Group 6"/>
          <p:cNvGrpSpPr/>
          <p:nvPr/>
        </p:nvGrpSpPr>
        <p:grpSpPr>
          <a:xfrm>
            <a:off x="3719376" y="712175"/>
            <a:ext cx="10015752" cy="2593190"/>
            <a:chOff x="0" y="0"/>
            <a:chExt cx="13354336" cy="3457586"/>
          </a:xfrm>
        </p:grpSpPr>
        <p:sp>
          <p:nvSpPr>
            <p:cNvPr id="7" name="TextBox 7"/>
            <p:cNvSpPr txBox="1"/>
            <p:nvPr/>
          </p:nvSpPr>
          <p:spPr>
            <a:xfrm>
              <a:off x="0" y="2654087"/>
              <a:ext cx="1335433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12254580" cy="1745119"/>
            </a:xfrm>
            <a:prstGeom prst="rect">
              <a:avLst/>
            </a:prstGeom>
          </p:spPr>
          <p:txBody>
            <a:bodyPr lIns="0" tIns="0" rIns="0" bIns="0" rtlCol="0" anchor="t">
              <a:spAutoFit/>
            </a:bodyPr>
            <a:lstStyle/>
            <a:p>
              <a:pPr marL="0" lvl="0" indent="0" algn="ctr">
                <a:lnSpc>
                  <a:spcPts val="10513"/>
                </a:lnSpc>
                <a:spcBef>
                  <a:spcPct val="0"/>
                </a:spcBef>
              </a:pPr>
              <a:r>
                <a:rPr lang="en-US" sz="8213" spc="-205">
                  <a:solidFill>
                    <a:srgbClr val="000000"/>
                  </a:solidFill>
                  <a:latin typeface="HK Grotesk Bold Bold"/>
                </a:rPr>
                <a:t>Reproducción  </a:t>
              </a:r>
            </a:p>
          </p:txBody>
        </p:sp>
      </p:grpSp>
      <p:sp>
        <p:nvSpPr>
          <p:cNvPr id="9" name="TextBox 9"/>
          <p:cNvSpPr txBox="1"/>
          <p:nvPr/>
        </p:nvSpPr>
        <p:spPr>
          <a:xfrm>
            <a:off x="14616558" y="9868633"/>
            <a:ext cx="3550132" cy="257175"/>
          </a:xfrm>
          <a:prstGeom prst="rect">
            <a:avLst/>
          </a:prstGeom>
        </p:spPr>
        <p:txBody>
          <a:bodyPr lIns="0" tIns="0" rIns="0" bIns="0" rtlCol="0" anchor="t">
            <a:spAutoFit/>
          </a:bodyPr>
          <a:lstStyle/>
          <a:p>
            <a:pPr algn="ctr">
              <a:lnSpc>
                <a:spcPts val="2100"/>
              </a:lnSpc>
            </a:pPr>
            <a:r>
              <a:rPr lang="en-US" sz="1500">
                <a:solidFill>
                  <a:srgbClr val="000000"/>
                </a:solidFill>
                <a:latin typeface="Open Sans Light"/>
              </a:rPr>
              <a:t>Figura creada en Biorender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3"/>
          <a:srcRect/>
          <a:stretch>
            <a:fillRect/>
          </a:stretch>
        </p:blipFill>
        <p:spPr>
          <a:xfrm>
            <a:off x="14800536" y="316525"/>
            <a:ext cx="3182175" cy="2459556"/>
          </a:xfrm>
          <a:prstGeom prst="rect">
            <a:avLst/>
          </a:prstGeom>
        </p:spPr>
      </p:pic>
      <p:grpSp>
        <p:nvGrpSpPr>
          <p:cNvPr id="6" name="Group 6"/>
          <p:cNvGrpSpPr/>
          <p:nvPr/>
        </p:nvGrpSpPr>
        <p:grpSpPr>
          <a:xfrm>
            <a:off x="3719376" y="712175"/>
            <a:ext cx="10015752" cy="2593190"/>
            <a:chOff x="0" y="0"/>
            <a:chExt cx="13354336" cy="3457586"/>
          </a:xfrm>
        </p:grpSpPr>
        <p:sp>
          <p:nvSpPr>
            <p:cNvPr id="7" name="TextBox 7"/>
            <p:cNvSpPr txBox="1"/>
            <p:nvPr/>
          </p:nvSpPr>
          <p:spPr>
            <a:xfrm>
              <a:off x="0" y="2654087"/>
              <a:ext cx="1335433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12254580" cy="1745119"/>
            </a:xfrm>
            <a:prstGeom prst="rect">
              <a:avLst/>
            </a:prstGeom>
          </p:spPr>
          <p:txBody>
            <a:bodyPr lIns="0" tIns="0" rIns="0" bIns="0" rtlCol="0" anchor="t">
              <a:spAutoFit/>
            </a:bodyPr>
            <a:lstStyle/>
            <a:p>
              <a:pPr marL="0" lvl="0" indent="0" algn="ctr">
                <a:lnSpc>
                  <a:spcPts val="10513"/>
                </a:lnSpc>
                <a:spcBef>
                  <a:spcPct val="0"/>
                </a:spcBef>
              </a:pPr>
              <a:r>
                <a:rPr lang="en-US" sz="8213" spc="-205">
                  <a:solidFill>
                    <a:srgbClr val="000000"/>
                  </a:solidFill>
                  <a:latin typeface="HK Grotesk Bold Bold"/>
                </a:rPr>
                <a:t>Reproducción  </a:t>
              </a:r>
            </a:p>
          </p:txBody>
        </p:sp>
      </p:grpSp>
      <p:pic>
        <p:nvPicPr>
          <p:cNvPr id="1028" name="Picture 4" descr="Life cycle in Rhizopus sexualis. | Download Scientific Diagram">
            <a:extLst>
              <a:ext uri="{FF2B5EF4-FFF2-40B4-BE49-F238E27FC236}">
                <a16:creationId xmlns:a16="http://schemas.microsoft.com/office/drawing/2014/main" id="{08429842-A4A5-004B-90E9-D4CD82F1F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943100"/>
            <a:ext cx="8001000" cy="800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591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2"/>
          <a:srcRect/>
          <a:stretch>
            <a:fillRect/>
          </a:stretch>
        </p:blipFill>
        <p:spPr>
          <a:xfrm>
            <a:off x="14800536" y="316525"/>
            <a:ext cx="3182175" cy="2459556"/>
          </a:xfrm>
          <a:prstGeom prst="rect">
            <a:avLst/>
          </a:prstGeom>
        </p:spPr>
      </p:pic>
      <p:pic>
        <p:nvPicPr>
          <p:cNvPr id="5" name="Picture 5"/>
          <p:cNvPicPr>
            <a:picLocks noChangeAspect="1"/>
          </p:cNvPicPr>
          <p:nvPr/>
        </p:nvPicPr>
        <p:blipFill>
          <a:blip r:embed="rId3"/>
          <a:srcRect l="2874"/>
          <a:stretch>
            <a:fillRect/>
          </a:stretch>
        </p:blipFill>
        <p:spPr>
          <a:xfrm>
            <a:off x="2207023" y="3528479"/>
            <a:ext cx="9067411" cy="5729821"/>
          </a:xfrm>
          <a:prstGeom prst="rect">
            <a:avLst/>
          </a:prstGeom>
        </p:spPr>
      </p:pic>
      <p:grpSp>
        <p:nvGrpSpPr>
          <p:cNvPr id="6" name="Group 6"/>
          <p:cNvGrpSpPr/>
          <p:nvPr/>
        </p:nvGrpSpPr>
        <p:grpSpPr>
          <a:xfrm>
            <a:off x="3719376" y="712175"/>
            <a:ext cx="10015752" cy="2593190"/>
            <a:chOff x="0" y="0"/>
            <a:chExt cx="13354336" cy="3457586"/>
          </a:xfrm>
        </p:grpSpPr>
        <p:sp>
          <p:nvSpPr>
            <p:cNvPr id="7" name="TextBox 7"/>
            <p:cNvSpPr txBox="1"/>
            <p:nvPr/>
          </p:nvSpPr>
          <p:spPr>
            <a:xfrm>
              <a:off x="0" y="2654087"/>
              <a:ext cx="1335433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12254580" cy="1745119"/>
            </a:xfrm>
            <a:prstGeom prst="rect">
              <a:avLst/>
            </a:prstGeom>
          </p:spPr>
          <p:txBody>
            <a:bodyPr lIns="0" tIns="0" rIns="0" bIns="0" rtlCol="0" anchor="t">
              <a:spAutoFit/>
            </a:bodyPr>
            <a:lstStyle/>
            <a:p>
              <a:pPr marL="0" lvl="0" indent="0" algn="ctr">
                <a:lnSpc>
                  <a:spcPts val="10513"/>
                </a:lnSpc>
                <a:spcBef>
                  <a:spcPct val="0"/>
                </a:spcBef>
              </a:pPr>
              <a:r>
                <a:rPr lang="en-US" sz="8213" spc="-205">
                  <a:solidFill>
                    <a:srgbClr val="000000"/>
                  </a:solidFill>
                  <a:latin typeface="HK Grotesk Bold Bold"/>
                </a:rPr>
                <a:t>Nutrición</a:t>
              </a:r>
            </a:p>
          </p:txBody>
        </p:sp>
      </p:grpSp>
      <p:sp>
        <p:nvSpPr>
          <p:cNvPr id="9" name="TextBox 9"/>
          <p:cNvSpPr txBox="1"/>
          <p:nvPr/>
        </p:nvSpPr>
        <p:spPr>
          <a:xfrm>
            <a:off x="2111252" y="2941762"/>
            <a:ext cx="3298948" cy="586716"/>
          </a:xfrm>
          <a:prstGeom prst="rect">
            <a:avLst/>
          </a:prstGeom>
        </p:spPr>
        <p:txBody>
          <a:bodyPr wrap="square" lIns="0" tIns="0" rIns="0" bIns="0" rtlCol="0" anchor="t">
            <a:spAutoFit/>
          </a:bodyPr>
          <a:lstStyle/>
          <a:p>
            <a:pPr algn="ctr">
              <a:lnSpc>
                <a:spcPts val="4608"/>
              </a:lnSpc>
              <a:spcBef>
                <a:spcPct val="0"/>
              </a:spcBef>
            </a:pPr>
            <a:r>
              <a:rPr lang="en-US" sz="3600" spc="-89" dirty="0" err="1">
                <a:solidFill>
                  <a:srgbClr val="000000"/>
                </a:solidFill>
                <a:latin typeface="HK Grotesk Bold Bold"/>
              </a:rPr>
              <a:t>Heterótrofos</a:t>
            </a:r>
            <a:endParaRPr lang="en-US" sz="3600" spc="-89" dirty="0">
              <a:solidFill>
                <a:srgbClr val="000000"/>
              </a:solidFill>
              <a:latin typeface="HK Grotesk Bold Bold"/>
            </a:endParaRPr>
          </a:p>
        </p:txBody>
      </p:sp>
      <p:sp>
        <p:nvSpPr>
          <p:cNvPr id="10" name="TextBox 10"/>
          <p:cNvSpPr txBox="1"/>
          <p:nvPr/>
        </p:nvSpPr>
        <p:spPr>
          <a:xfrm>
            <a:off x="14616558" y="9604862"/>
            <a:ext cx="3550132" cy="523875"/>
          </a:xfrm>
          <a:prstGeom prst="rect">
            <a:avLst/>
          </a:prstGeom>
        </p:spPr>
        <p:txBody>
          <a:bodyPr lIns="0" tIns="0" rIns="0" bIns="0" rtlCol="0" anchor="t">
            <a:spAutoFit/>
          </a:bodyPr>
          <a:lstStyle/>
          <a:p>
            <a:pPr algn="ctr">
              <a:lnSpc>
                <a:spcPts val="2100"/>
              </a:lnSpc>
            </a:pPr>
            <a:r>
              <a:rPr lang="en-US" sz="1500">
                <a:solidFill>
                  <a:srgbClr val="000000"/>
                </a:solidFill>
                <a:latin typeface="Open Sans Light"/>
              </a:rPr>
              <a:t>Figura creada en Biorender</a:t>
            </a:r>
          </a:p>
          <a:p>
            <a:pPr algn="ctr">
              <a:lnSpc>
                <a:spcPts val="2100"/>
              </a:lnSpc>
            </a:pPr>
            <a:r>
              <a:rPr lang="en-US" sz="1500">
                <a:solidFill>
                  <a:srgbClr val="000000"/>
                </a:solidFill>
                <a:latin typeface="Open Sans Light"/>
              </a:rPr>
              <a:t>Fotos: MycoTwitter</a:t>
            </a:r>
          </a:p>
        </p:txBody>
      </p:sp>
      <p:grpSp>
        <p:nvGrpSpPr>
          <p:cNvPr id="11" name="Group 11"/>
          <p:cNvGrpSpPr/>
          <p:nvPr/>
        </p:nvGrpSpPr>
        <p:grpSpPr>
          <a:xfrm>
            <a:off x="11689043" y="2400944"/>
            <a:ext cx="5855029" cy="6857356"/>
            <a:chOff x="0" y="0"/>
            <a:chExt cx="7806705" cy="9143141"/>
          </a:xfrm>
        </p:grpSpPr>
        <p:pic>
          <p:nvPicPr>
            <p:cNvPr id="12" name="Picture 12"/>
            <p:cNvPicPr>
              <a:picLocks noChangeAspect="1"/>
            </p:cNvPicPr>
            <p:nvPr/>
          </p:nvPicPr>
          <p:blipFill>
            <a:blip r:embed="rId4"/>
            <a:srcRect/>
            <a:stretch>
              <a:fillRect/>
            </a:stretch>
          </p:blipFill>
          <p:spPr>
            <a:xfrm>
              <a:off x="3528845" y="0"/>
              <a:ext cx="4277860" cy="6177416"/>
            </a:xfrm>
            <a:prstGeom prst="rect">
              <a:avLst/>
            </a:prstGeom>
          </p:spPr>
        </p:pic>
        <p:pic>
          <p:nvPicPr>
            <p:cNvPr id="13" name="Picture 13"/>
            <p:cNvPicPr>
              <a:picLocks noChangeAspect="1"/>
            </p:cNvPicPr>
            <p:nvPr/>
          </p:nvPicPr>
          <p:blipFill>
            <a:blip r:embed="rId5"/>
            <a:srcRect t="14155" r="18435" b="4458"/>
            <a:stretch>
              <a:fillRect/>
            </a:stretch>
          </p:blipFill>
          <p:spPr>
            <a:xfrm>
              <a:off x="0" y="0"/>
              <a:ext cx="3528845" cy="6177416"/>
            </a:xfrm>
            <a:prstGeom prst="rect">
              <a:avLst/>
            </a:prstGeom>
          </p:spPr>
        </p:pic>
        <p:pic>
          <p:nvPicPr>
            <p:cNvPr id="14" name="Picture 14"/>
            <p:cNvPicPr>
              <a:picLocks noChangeAspect="1"/>
            </p:cNvPicPr>
            <p:nvPr/>
          </p:nvPicPr>
          <p:blipFill>
            <a:blip r:embed="rId6"/>
            <a:srcRect l="17627" r="11879"/>
            <a:stretch>
              <a:fillRect/>
            </a:stretch>
          </p:blipFill>
          <p:spPr>
            <a:xfrm>
              <a:off x="12195" y="5920382"/>
              <a:ext cx="3515400" cy="3222759"/>
            </a:xfrm>
            <a:prstGeom prst="rect">
              <a:avLst/>
            </a:prstGeom>
          </p:spPr>
        </p:pic>
        <p:pic>
          <p:nvPicPr>
            <p:cNvPr id="15" name="Picture 15"/>
            <p:cNvPicPr>
              <a:picLocks noChangeAspect="1"/>
            </p:cNvPicPr>
            <p:nvPr/>
          </p:nvPicPr>
          <p:blipFill>
            <a:blip r:embed="rId7"/>
            <a:srcRect l="39659" t="14270" r="4321" b="16987"/>
            <a:stretch>
              <a:fillRect/>
            </a:stretch>
          </p:blipFill>
          <p:spPr>
            <a:xfrm>
              <a:off x="3527595" y="5920382"/>
              <a:ext cx="4279110" cy="3222759"/>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316884" y="5143500"/>
            <a:ext cx="5489986" cy="5143500"/>
          </a:xfrm>
          <a:prstGeom prst="rect">
            <a:avLst/>
          </a:prstGeom>
          <a:solidFill>
            <a:srgbClr val="191769"/>
          </a:solidFill>
        </p:spPr>
      </p:sp>
      <p:sp>
        <p:nvSpPr>
          <p:cNvPr id="3" name="AutoShape 3"/>
          <p:cNvSpPr/>
          <p:nvPr/>
        </p:nvSpPr>
        <p:spPr>
          <a:xfrm>
            <a:off x="12798014" y="0"/>
            <a:ext cx="5481129" cy="5143500"/>
          </a:xfrm>
          <a:prstGeom prst="rect">
            <a:avLst/>
          </a:prstGeom>
          <a:solidFill>
            <a:srgbClr val="191769"/>
          </a:solidFill>
        </p:spPr>
      </p:sp>
      <p:sp>
        <p:nvSpPr>
          <p:cNvPr id="4" name="TextBox 4"/>
          <p:cNvSpPr txBox="1"/>
          <p:nvPr/>
        </p:nvSpPr>
        <p:spPr>
          <a:xfrm>
            <a:off x="218156" y="3336275"/>
            <a:ext cx="6880573" cy="1807747"/>
          </a:xfrm>
          <a:prstGeom prst="rect">
            <a:avLst/>
          </a:prstGeom>
        </p:spPr>
        <p:txBody>
          <a:bodyPr lIns="0" tIns="0" rIns="0" bIns="0" rtlCol="0" anchor="t">
            <a:spAutoFit/>
          </a:bodyPr>
          <a:lstStyle/>
          <a:p>
            <a:pPr marL="0" lvl="0" indent="0" algn="ctr">
              <a:lnSpc>
                <a:spcPts val="6934"/>
              </a:lnSpc>
              <a:spcBef>
                <a:spcPct val="0"/>
              </a:spcBef>
            </a:pPr>
            <a:r>
              <a:rPr lang="en-US" sz="7299" spc="-182">
                <a:solidFill>
                  <a:srgbClr val="191769"/>
                </a:solidFill>
                <a:latin typeface="HK Grotesk Bold Bold"/>
              </a:rPr>
              <a:t>Hongos vs. Plantas</a:t>
            </a:r>
          </a:p>
        </p:txBody>
      </p:sp>
      <p:sp>
        <p:nvSpPr>
          <p:cNvPr id="5" name="AutoShape 5"/>
          <p:cNvSpPr/>
          <p:nvPr/>
        </p:nvSpPr>
        <p:spPr>
          <a:xfrm>
            <a:off x="0" y="6586710"/>
            <a:ext cx="7316884" cy="3700290"/>
          </a:xfrm>
          <a:prstGeom prst="rect">
            <a:avLst/>
          </a:prstGeom>
          <a:solidFill>
            <a:srgbClr val="F6F6F6">
              <a:alpha val="65882"/>
            </a:srgbClr>
          </a:solidFill>
        </p:spPr>
      </p:sp>
      <p:grpSp>
        <p:nvGrpSpPr>
          <p:cNvPr id="6" name="Group 6"/>
          <p:cNvGrpSpPr/>
          <p:nvPr/>
        </p:nvGrpSpPr>
        <p:grpSpPr>
          <a:xfrm>
            <a:off x="13582532" y="1537621"/>
            <a:ext cx="3676768" cy="2068257"/>
            <a:chOff x="0" y="0"/>
            <a:chExt cx="4902358" cy="2757676"/>
          </a:xfrm>
        </p:grpSpPr>
        <p:sp>
          <p:nvSpPr>
            <p:cNvPr id="7" name="TextBox 7"/>
            <p:cNvSpPr txBox="1"/>
            <p:nvPr/>
          </p:nvSpPr>
          <p:spPr>
            <a:xfrm>
              <a:off x="0" y="-38100"/>
              <a:ext cx="4902358" cy="764032"/>
            </a:xfrm>
            <a:prstGeom prst="rect">
              <a:avLst/>
            </a:prstGeom>
          </p:spPr>
          <p:txBody>
            <a:bodyPr lIns="0" tIns="0" rIns="0" bIns="0" rtlCol="0" anchor="t">
              <a:spAutoFit/>
            </a:bodyPr>
            <a:lstStyle/>
            <a:p>
              <a:pPr marL="0" lvl="0" indent="0" algn="ctr">
                <a:lnSpc>
                  <a:spcPts val="4608"/>
                </a:lnSpc>
                <a:spcBef>
                  <a:spcPct val="0"/>
                </a:spcBef>
              </a:pPr>
              <a:r>
                <a:rPr lang="en-US" sz="3600" spc="-89">
                  <a:solidFill>
                    <a:srgbClr val="FFFFFF"/>
                  </a:solidFill>
                  <a:latin typeface="HK Grotesk Bold Bold"/>
                </a:rPr>
                <a:t>Nutrición</a:t>
              </a:r>
            </a:p>
          </p:txBody>
        </p:sp>
        <p:sp>
          <p:nvSpPr>
            <p:cNvPr id="8" name="TextBox 8"/>
            <p:cNvSpPr txBox="1"/>
            <p:nvPr/>
          </p:nvSpPr>
          <p:spPr>
            <a:xfrm>
              <a:off x="0" y="1053032"/>
              <a:ext cx="4902358" cy="1704644"/>
            </a:xfrm>
            <a:prstGeom prst="rect">
              <a:avLst/>
            </a:prstGeom>
          </p:spPr>
          <p:txBody>
            <a:bodyPr lIns="0" tIns="0" rIns="0" bIns="0" rtlCol="0" anchor="t">
              <a:spAutoFit/>
            </a:bodyPr>
            <a:lstStyle/>
            <a:p>
              <a:pPr algn="ctr">
                <a:lnSpc>
                  <a:spcPts val="3770"/>
                </a:lnSpc>
                <a:spcBef>
                  <a:spcPts val="2823"/>
                </a:spcBef>
              </a:pPr>
              <a:r>
                <a:rPr lang="en-US" sz="2599">
                  <a:solidFill>
                    <a:srgbClr val="FFFFFF"/>
                  </a:solidFill>
                  <a:latin typeface="Open Sans 1"/>
                </a:rPr>
                <a:t>P = Autótrofos</a:t>
              </a:r>
            </a:p>
            <a:p>
              <a:pPr algn="ctr">
                <a:lnSpc>
                  <a:spcPts val="3770"/>
                </a:lnSpc>
                <a:spcBef>
                  <a:spcPts val="2823"/>
                </a:spcBef>
              </a:pPr>
              <a:r>
                <a:rPr lang="en-US" sz="2600">
                  <a:solidFill>
                    <a:srgbClr val="FFFFFF"/>
                  </a:solidFill>
                  <a:latin typeface="Open Sans 1"/>
                </a:rPr>
                <a:t>H = Heterótrofos</a:t>
              </a:r>
            </a:p>
          </p:txBody>
        </p:sp>
      </p:grpSp>
      <p:sp>
        <p:nvSpPr>
          <p:cNvPr id="9" name="TextBox 9"/>
          <p:cNvSpPr txBox="1"/>
          <p:nvPr/>
        </p:nvSpPr>
        <p:spPr>
          <a:xfrm>
            <a:off x="285676" y="8805799"/>
            <a:ext cx="1676549" cy="885952"/>
          </a:xfrm>
          <a:prstGeom prst="rect">
            <a:avLst/>
          </a:prstGeom>
        </p:spPr>
        <p:txBody>
          <a:bodyPr lIns="0" tIns="0" rIns="0" bIns="0" rtlCol="0" anchor="t">
            <a:spAutoFit/>
          </a:bodyPr>
          <a:lstStyle/>
          <a:p>
            <a:pPr algn="ctr">
              <a:lnSpc>
                <a:spcPts val="3583"/>
              </a:lnSpc>
            </a:pPr>
            <a:r>
              <a:rPr lang="en-US" sz="2800" spc="-70">
                <a:solidFill>
                  <a:srgbClr val="000000"/>
                </a:solidFill>
                <a:latin typeface="HK Grotesk Bold Bold"/>
              </a:rPr>
              <a:t>P = Plantas</a:t>
            </a:r>
          </a:p>
          <a:p>
            <a:pPr algn="ctr">
              <a:lnSpc>
                <a:spcPts val="3584"/>
              </a:lnSpc>
              <a:spcBef>
                <a:spcPct val="0"/>
              </a:spcBef>
            </a:pPr>
            <a:r>
              <a:rPr lang="en-US" sz="2800" spc="-70">
                <a:solidFill>
                  <a:srgbClr val="000000"/>
                </a:solidFill>
                <a:latin typeface="HK Grotesk Bold Bold"/>
              </a:rPr>
              <a:t>H= Ho</a:t>
            </a:r>
            <a:r>
              <a:rPr lang="en-US" sz="2799" spc="-69">
                <a:solidFill>
                  <a:srgbClr val="000000"/>
                </a:solidFill>
                <a:latin typeface="HK Grotesk Bold Bold"/>
              </a:rPr>
              <a:t>ngos</a:t>
            </a:r>
          </a:p>
        </p:txBody>
      </p:sp>
      <p:sp>
        <p:nvSpPr>
          <p:cNvPr id="10" name="AutoShape 10"/>
          <p:cNvSpPr/>
          <p:nvPr/>
        </p:nvSpPr>
        <p:spPr>
          <a:xfrm>
            <a:off x="12798014" y="5143500"/>
            <a:ext cx="5481129" cy="5143500"/>
          </a:xfrm>
          <a:prstGeom prst="rect">
            <a:avLst/>
          </a:prstGeom>
          <a:solidFill>
            <a:srgbClr val="FFC924"/>
          </a:solidFill>
        </p:spPr>
      </p:sp>
      <p:sp>
        <p:nvSpPr>
          <p:cNvPr id="11" name="AutoShape 11"/>
          <p:cNvSpPr/>
          <p:nvPr/>
        </p:nvSpPr>
        <p:spPr>
          <a:xfrm>
            <a:off x="7325741" y="0"/>
            <a:ext cx="5481129" cy="5143500"/>
          </a:xfrm>
          <a:prstGeom prst="rect">
            <a:avLst/>
          </a:prstGeom>
          <a:solidFill>
            <a:srgbClr val="FFC924"/>
          </a:solidFill>
        </p:spPr>
      </p:sp>
      <p:grpSp>
        <p:nvGrpSpPr>
          <p:cNvPr id="15" name="Group 15"/>
          <p:cNvGrpSpPr/>
          <p:nvPr/>
        </p:nvGrpSpPr>
        <p:grpSpPr>
          <a:xfrm>
            <a:off x="8227922" y="1537621"/>
            <a:ext cx="3676768" cy="2068257"/>
            <a:chOff x="0" y="0"/>
            <a:chExt cx="4902358" cy="2757676"/>
          </a:xfrm>
        </p:grpSpPr>
        <p:sp>
          <p:nvSpPr>
            <p:cNvPr id="16" name="TextBox 16"/>
            <p:cNvSpPr txBox="1"/>
            <p:nvPr/>
          </p:nvSpPr>
          <p:spPr>
            <a:xfrm>
              <a:off x="0" y="-38100"/>
              <a:ext cx="4902358" cy="764032"/>
            </a:xfrm>
            <a:prstGeom prst="rect">
              <a:avLst/>
            </a:prstGeom>
          </p:spPr>
          <p:txBody>
            <a:bodyPr lIns="0" tIns="0" rIns="0" bIns="0" rtlCol="0" anchor="t">
              <a:spAutoFit/>
            </a:bodyPr>
            <a:lstStyle/>
            <a:p>
              <a:pPr marL="0" lvl="0" indent="0" algn="ctr">
                <a:lnSpc>
                  <a:spcPts val="4608"/>
                </a:lnSpc>
                <a:spcBef>
                  <a:spcPct val="0"/>
                </a:spcBef>
              </a:pPr>
              <a:r>
                <a:rPr lang="en-US" sz="3599" spc="-89">
                  <a:solidFill>
                    <a:srgbClr val="000000"/>
                  </a:solidFill>
                  <a:latin typeface="HK Grotesk Bold Bold"/>
                </a:rPr>
                <a:t>Reproducción</a:t>
              </a:r>
            </a:p>
          </p:txBody>
        </p:sp>
        <p:sp>
          <p:nvSpPr>
            <p:cNvPr id="17" name="TextBox 17"/>
            <p:cNvSpPr txBox="1"/>
            <p:nvPr/>
          </p:nvSpPr>
          <p:spPr>
            <a:xfrm>
              <a:off x="0" y="1053032"/>
              <a:ext cx="4902358" cy="1704644"/>
            </a:xfrm>
            <a:prstGeom prst="rect">
              <a:avLst/>
            </a:prstGeom>
          </p:spPr>
          <p:txBody>
            <a:bodyPr lIns="0" tIns="0" rIns="0" bIns="0" rtlCol="0" anchor="t">
              <a:spAutoFit/>
            </a:bodyPr>
            <a:lstStyle/>
            <a:p>
              <a:pPr algn="ctr">
                <a:lnSpc>
                  <a:spcPts val="3770"/>
                </a:lnSpc>
                <a:spcBef>
                  <a:spcPts val="2823"/>
                </a:spcBef>
              </a:pPr>
              <a:r>
                <a:rPr lang="en-US" sz="2599">
                  <a:solidFill>
                    <a:srgbClr val="000000"/>
                  </a:solidFill>
                  <a:latin typeface="Open Sans 1"/>
                </a:rPr>
                <a:t>P = Pollen &amp; Semillas</a:t>
              </a:r>
            </a:p>
            <a:p>
              <a:pPr algn="ctr">
                <a:lnSpc>
                  <a:spcPts val="3769"/>
                </a:lnSpc>
                <a:spcBef>
                  <a:spcPts val="2823"/>
                </a:spcBef>
              </a:pPr>
              <a:r>
                <a:rPr lang="en-US" sz="2600">
                  <a:solidFill>
                    <a:srgbClr val="000000"/>
                  </a:solidFill>
                  <a:latin typeface="Open Sans 1"/>
                </a:rPr>
                <a:t>H = Esporas</a:t>
              </a:r>
            </a:p>
          </p:txBody>
        </p:sp>
      </p:grpSp>
      <p:grpSp>
        <p:nvGrpSpPr>
          <p:cNvPr id="18" name="Group 18"/>
          <p:cNvGrpSpPr/>
          <p:nvPr/>
        </p:nvGrpSpPr>
        <p:grpSpPr>
          <a:xfrm>
            <a:off x="13700195" y="6466079"/>
            <a:ext cx="3676768" cy="2649282"/>
            <a:chOff x="0" y="0"/>
            <a:chExt cx="4902358" cy="3532376"/>
          </a:xfrm>
        </p:grpSpPr>
        <p:sp>
          <p:nvSpPr>
            <p:cNvPr id="19" name="TextBox 19"/>
            <p:cNvSpPr txBox="1"/>
            <p:nvPr/>
          </p:nvSpPr>
          <p:spPr>
            <a:xfrm>
              <a:off x="0" y="-38100"/>
              <a:ext cx="4902358" cy="1538732"/>
            </a:xfrm>
            <a:prstGeom prst="rect">
              <a:avLst/>
            </a:prstGeom>
          </p:spPr>
          <p:txBody>
            <a:bodyPr lIns="0" tIns="0" rIns="0" bIns="0" rtlCol="0" anchor="t">
              <a:spAutoFit/>
            </a:bodyPr>
            <a:lstStyle/>
            <a:p>
              <a:pPr marL="0" lvl="0" indent="0" algn="ctr">
                <a:lnSpc>
                  <a:spcPts val="4607"/>
                </a:lnSpc>
                <a:spcBef>
                  <a:spcPct val="0"/>
                </a:spcBef>
              </a:pPr>
              <a:r>
                <a:rPr lang="en-US" sz="3599" spc="-89">
                  <a:solidFill>
                    <a:srgbClr val="000000"/>
                  </a:solidFill>
                  <a:latin typeface="HK Grotesk Bold Bold"/>
                </a:rPr>
                <a:t>Estructura del cuerpo</a:t>
              </a:r>
            </a:p>
          </p:txBody>
        </p:sp>
        <p:sp>
          <p:nvSpPr>
            <p:cNvPr id="20" name="TextBox 20"/>
            <p:cNvSpPr txBox="1"/>
            <p:nvPr/>
          </p:nvSpPr>
          <p:spPr>
            <a:xfrm>
              <a:off x="0" y="1827732"/>
              <a:ext cx="4902358" cy="1704644"/>
            </a:xfrm>
            <a:prstGeom prst="rect">
              <a:avLst/>
            </a:prstGeom>
          </p:spPr>
          <p:txBody>
            <a:bodyPr lIns="0" tIns="0" rIns="0" bIns="0" rtlCol="0" anchor="t">
              <a:spAutoFit/>
            </a:bodyPr>
            <a:lstStyle/>
            <a:p>
              <a:pPr algn="ctr">
                <a:lnSpc>
                  <a:spcPts val="3770"/>
                </a:lnSpc>
                <a:spcBef>
                  <a:spcPts val="2823"/>
                </a:spcBef>
              </a:pPr>
              <a:r>
                <a:rPr lang="en-US" sz="2599">
                  <a:solidFill>
                    <a:srgbClr val="000000"/>
                  </a:solidFill>
                  <a:latin typeface="Open Sans 1"/>
                </a:rPr>
                <a:t>P = Raiz, Tallo, Hojas</a:t>
              </a:r>
            </a:p>
            <a:p>
              <a:pPr algn="ctr">
                <a:lnSpc>
                  <a:spcPts val="3769"/>
                </a:lnSpc>
                <a:spcBef>
                  <a:spcPts val="2823"/>
                </a:spcBef>
              </a:pPr>
              <a:r>
                <a:rPr lang="en-US" sz="2600">
                  <a:solidFill>
                    <a:srgbClr val="000000"/>
                  </a:solidFill>
                  <a:latin typeface="Open Sans 1"/>
                </a:rPr>
                <a:t>H = Hifa &amp; micelio</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563738"/>
          </a:xfrm>
          <a:prstGeom prst="rect">
            <a:avLst/>
          </a:prstGeom>
          <a:solidFill>
            <a:srgbClr val="FFC924"/>
          </a:solidFill>
        </p:spPr>
      </p:sp>
      <p:sp>
        <p:nvSpPr>
          <p:cNvPr id="3" name="AutoShape 3"/>
          <p:cNvSpPr/>
          <p:nvPr/>
        </p:nvSpPr>
        <p:spPr>
          <a:xfrm>
            <a:off x="4774344" y="3574618"/>
            <a:ext cx="9525" cy="5882560"/>
          </a:xfrm>
          <a:prstGeom prst="rect">
            <a:avLst/>
          </a:prstGeom>
          <a:solidFill>
            <a:srgbClr val="191769">
              <a:alpha val="19608"/>
            </a:srgbClr>
          </a:solidFill>
        </p:spPr>
      </p:sp>
      <p:grpSp>
        <p:nvGrpSpPr>
          <p:cNvPr id="4" name="Group 4"/>
          <p:cNvGrpSpPr>
            <a:grpSpLocks noChangeAspect="1"/>
          </p:cNvGrpSpPr>
          <p:nvPr/>
        </p:nvGrpSpPr>
        <p:grpSpPr>
          <a:xfrm>
            <a:off x="16537423" y="1028700"/>
            <a:ext cx="721877" cy="721877"/>
            <a:chOff x="-2540" y="-2540"/>
            <a:chExt cx="6355080" cy="6355080"/>
          </a:xfrm>
        </p:grpSpPr>
        <p:sp>
          <p:nvSpPr>
            <p:cNvPr id="5" name="Freeform 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91769"/>
            </a:solidFill>
          </p:spPr>
        </p:sp>
      </p:grpSp>
      <p:sp>
        <p:nvSpPr>
          <p:cNvPr id="6" name="AutoShape 6"/>
          <p:cNvSpPr/>
          <p:nvPr/>
        </p:nvSpPr>
        <p:spPr>
          <a:xfrm>
            <a:off x="9139238" y="3574618"/>
            <a:ext cx="9525" cy="5882560"/>
          </a:xfrm>
          <a:prstGeom prst="rect">
            <a:avLst/>
          </a:prstGeom>
          <a:solidFill>
            <a:srgbClr val="191769">
              <a:alpha val="19608"/>
            </a:srgbClr>
          </a:solidFill>
        </p:spPr>
      </p:sp>
      <p:sp>
        <p:nvSpPr>
          <p:cNvPr id="7" name="AutoShape 7"/>
          <p:cNvSpPr/>
          <p:nvPr/>
        </p:nvSpPr>
        <p:spPr>
          <a:xfrm>
            <a:off x="13504131" y="3574618"/>
            <a:ext cx="9525" cy="5882560"/>
          </a:xfrm>
          <a:prstGeom prst="rect">
            <a:avLst/>
          </a:prstGeom>
          <a:solidFill>
            <a:srgbClr val="191769">
              <a:alpha val="19608"/>
            </a:srgbClr>
          </a:solidFill>
        </p:spPr>
      </p:sp>
      <p:pic>
        <p:nvPicPr>
          <p:cNvPr id="8" name="Picture 8"/>
          <p:cNvPicPr>
            <a:picLocks noChangeAspect="1"/>
          </p:cNvPicPr>
          <p:nvPr/>
        </p:nvPicPr>
        <p:blipFill>
          <a:blip r:embed="rId3"/>
          <a:srcRect t="10483" b="10483"/>
          <a:stretch>
            <a:fillRect/>
          </a:stretch>
        </p:blipFill>
        <p:spPr>
          <a:xfrm>
            <a:off x="666710" y="4689300"/>
            <a:ext cx="3740383" cy="3941507"/>
          </a:xfrm>
          <a:prstGeom prst="rect">
            <a:avLst/>
          </a:prstGeom>
        </p:spPr>
      </p:pic>
      <p:pic>
        <p:nvPicPr>
          <p:cNvPr id="9" name="Picture 9"/>
          <p:cNvPicPr>
            <a:picLocks noChangeAspect="1"/>
          </p:cNvPicPr>
          <p:nvPr/>
        </p:nvPicPr>
        <p:blipFill>
          <a:blip r:embed="rId4"/>
          <a:srcRect t="10483" b="10483"/>
          <a:stretch>
            <a:fillRect/>
          </a:stretch>
        </p:blipFill>
        <p:spPr>
          <a:xfrm>
            <a:off x="14012936" y="4689300"/>
            <a:ext cx="3740383" cy="3941507"/>
          </a:xfrm>
          <a:prstGeom prst="rect">
            <a:avLst/>
          </a:prstGeom>
        </p:spPr>
      </p:pic>
      <p:pic>
        <p:nvPicPr>
          <p:cNvPr id="10" name="Picture 10"/>
          <p:cNvPicPr>
            <a:picLocks noChangeAspect="1"/>
          </p:cNvPicPr>
          <p:nvPr/>
        </p:nvPicPr>
        <p:blipFill>
          <a:blip r:embed="rId5"/>
          <a:srcRect l="22717" r="22717"/>
          <a:stretch>
            <a:fillRect/>
          </a:stretch>
        </p:blipFill>
        <p:spPr>
          <a:xfrm>
            <a:off x="9494982" y="4689300"/>
            <a:ext cx="3740383" cy="3941507"/>
          </a:xfrm>
          <a:prstGeom prst="rect">
            <a:avLst/>
          </a:prstGeom>
        </p:spPr>
      </p:pic>
      <p:sp>
        <p:nvSpPr>
          <p:cNvPr id="11" name="TextBox 11"/>
          <p:cNvSpPr txBox="1"/>
          <p:nvPr/>
        </p:nvSpPr>
        <p:spPr>
          <a:xfrm>
            <a:off x="1028700" y="2143481"/>
            <a:ext cx="14854427" cy="1886385"/>
          </a:xfrm>
          <a:prstGeom prst="rect">
            <a:avLst/>
          </a:prstGeom>
        </p:spPr>
        <p:txBody>
          <a:bodyPr lIns="0" tIns="0" rIns="0" bIns="0" rtlCol="0" anchor="t">
            <a:spAutoFit/>
          </a:bodyPr>
          <a:lstStyle/>
          <a:p>
            <a:pPr marL="0" lvl="0" indent="0">
              <a:lnSpc>
                <a:spcPts val="7226"/>
              </a:lnSpc>
              <a:spcBef>
                <a:spcPct val="0"/>
              </a:spcBef>
            </a:pPr>
            <a:r>
              <a:rPr lang="en-US" sz="7299">
                <a:solidFill>
                  <a:srgbClr val="191769"/>
                </a:solidFill>
                <a:latin typeface="HK Grotesk Bold"/>
              </a:rPr>
              <a:t>Rol de los hongos </a:t>
            </a:r>
          </a:p>
          <a:p>
            <a:pPr marL="0" lvl="0" indent="0">
              <a:lnSpc>
                <a:spcPts val="7226"/>
              </a:lnSpc>
              <a:spcBef>
                <a:spcPct val="0"/>
              </a:spcBef>
            </a:pPr>
            <a:endParaRPr lang="en-US" sz="7299">
              <a:solidFill>
                <a:srgbClr val="191769"/>
              </a:solidFill>
              <a:latin typeface="HK Grotesk Bold"/>
            </a:endParaRPr>
          </a:p>
        </p:txBody>
      </p:sp>
      <p:grpSp>
        <p:nvGrpSpPr>
          <p:cNvPr id="12" name="Group 12"/>
          <p:cNvGrpSpPr/>
          <p:nvPr/>
        </p:nvGrpSpPr>
        <p:grpSpPr>
          <a:xfrm>
            <a:off x="592168" y="3777820"/>
            <a:ext cx="3814926" cy="1946705"/>
            <a:chOff x="0" y="0"/>
            <a:chExt cx="5086568" cy="2595607"/>
          </a:xfrm>
        </p:grpSpPr>
        <p:sp>
          <p:nvSpPr>
            <p:cNvPr id="13" name="TextBox 13"/>
            <p:cNvSpPr txBox="1"/>
            <p:nvPr/>
          </p:nvSpPr>
          <p:spPr>
            <a:xfrm>
              <a:off x="0" y="-38100"/>
              <a:ext cx="5086568" cy="1538732"/>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Descomponedores</a:t>
              </a:r>
            </a:p>
            <a:p>
              <a:pPr marL="0" lvl="0" indent="0" algn="ctr">
                <a:lnSpc>
                  <a:spcPts val="4608"/>
                </a:lnSpc>
              </a:pPr>
              <a:endParaRPr lang="en-US" sz="3600" spc="-90">
                <a:solidFill>
                  <a:srgbClr val="191769"/>
                </a:solidFill>
                <a:latin typeface="HK Grotesk Bold Bold"/>
              </a:endParaRPr>
            </a:p>
          </p:txBody>
        </p:sp>
        <p:sp>
          <p:nvSpPr>
            <p:cNvPr id="14" name="TextBox 14"/>
            <p:cNvSpPr txBox="1"/>
            <p:nvPr/>
          </p:nvSpPr>
          <p:spPr>
            <a:xfrm>
              <a:off x="289570" y="2252919"/>
              <a:ext cx="4507429" cy="342688"/>
            </a:xfrm>
            <a:prstGeom prst="rect">
              <a:avLst/>
            </a:prstGeom>
          </p:spPr>
          <p:txBody>
            <a:bodyPr lIns="0" tIns="0" rIns="0" bIns="0" rtlCol="0" anchor="t">
              <a:spAutoFit/>
            </a:bodyPr>
            <a:lstStyle/>
            <a:p>
              <a:pPr algn="ctr">
                <a:lnSpc>
                  <a:spcPts val="2240"/>
                </a:lnSpc>
              </a:pPr>
              <a:endParaRPr/>
            </a:p>
          </p:txBody>
        </p:sp>
      </p:grpSp>
      <p:sp>
        <p:nvSpPr>
          <p:cNvPr id="15" name="TextBox 15"/>
          <p:cNvSpPr txBox="1"/>
          <p:nvPr/>
        </p:nvSpPr>
        <p:spPr>
          <a:xfrm>
            <a:off x="9601536" y="3739720"/>
            <a:ext cx="3527274" cy="582549"/>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Antibióticos</a:t>
            </a:r>
          </a:p>
        </p:txBody>
      </p:sp>
      <p:sp>
        <p:nvSpPr>
          <p:cNvPr id="16" name="TextBox 16"/>
          <p:cNvSpPr txBox="1"/>
          <p:nvPr/>
        </p:nvSpPr>
        <p:spPr>
          <a:xfrm>
            <a:off x="14119490" y="3739720"/>
            <a:ext cx="3527274" cy="582549"/>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Fuente de comida</a:t>
            </a:r>
          </a:p>
        </p:txBody>
      </p:sp>
      <p:sp>
        <p:nvSpPr>
          <p:cNvPr id="17" name="TextBox 17"/>
          <p:cNvSpPr txBox="1"/>
          <p:nvPr/>
        </p:nvSpPr>
        <p:spPr>
          <a:xfrm>
            <a:off x="-614607" y="8640332"/>
            <a:ext cx="6264918" cy="128397"/>
          </a:xfrm>
          <a:prstGeom prst="rect">
            <a:avLst/>
          </a:prstGeom>
        </p:spPr>
        <p:txBody>
          <a:bodyPr lIns="0" tIns="0" rIns="0" bIns="0" rtlCol="0" anchor="t">
            <a:spAutoFit/>
          </a:bodyPr>
          <a:lstStyle/>
          <a:p>
            <a:pPr algn="ctr">
              <a:lnSpc>
                <a:spcPts val="1024"/>
              </a:lnSpc>
              <a:spcBef>
                <a:spcPct val="0"/>
              </a:spcBef>
            </a:pPr>
            <a:r>
              <a:rPr lang="en-US" sz="800" spc="-20">
                <a:solidFill>
                  <a:srgbClr val="000000"/>
                </a:solidFill>
                <a:latin typeface="HK Grotesk Bold Bold"/>
              </a:rPr>
              <a:t>Picture by: Brooke Sykes</a:t>
            </a:r>
          </a:p>
        </p:txBody>
      </p:sp>
      <p:sp>
        <p:nvSpPr>
          <p:cNvPr id="18" name="TextBox 18"/>
          <p:cNvSpPr txBox="1"/>
          <p:nvPr/>
        </p:nvSpPr>
        <p:spPr>
          <a:xfrm>
            <a:off x="12895898" y="8640332"/>
            <a:ext cx="6264918" cy="128397"/>
          </a:xfrm>
          <a:prstGeom prst="rect">
            <a:avLst/>
          </a:prstGeom>
        </p:spPr>
        <p:txBody>
          <a:bodyPr lIns="0" tIns="0" rIns="0" bIns="0" rtlCol="0" anchor="t">
            <a:spAutoFit/>
          </a:bodyPr>
          <a:lstStyle/>
          <a:p>
            <a:pPr algn="ctr">
              <a:lnSpc>
                <a:spcPts val="1024"/>
              </a:lnSpc>
              <a:spcBef>
                <a:spcPct val="0"/>
              </a:spcBef>
            </a:pPr>
            <a:r>
              <a:rPr lang="en-US" sz="800" spc="-20">
                <a:solidFill>
                  <a:srgbClr val="000000"/>
                </a:solidFill>
                <a:latin typeface="HK Grotesk Bold Bold"/>
              </a:rPr>
              <a:t>Picture by: John  Lee Walker</a:t>
            </a:r>
          </a:p>
        </p:txBody>
      </p:sp>
      <p:sp>
        <p:nvSpPr>
          <p:cNvPr id="19" name="TextBox 19"/>
          <p:cNvSpPr txBox="1"/>
          <p:nvPr/>
        </p:nvSpPr>
        <p:spPr>
          <a:xfrm>
            <a:off x="8232714" y="8640332"/>
            <a:ext cx="6264918" cy="128397"/>
          </a:xfrm>
          <a:prstGeom prst="rect">
            <a:avLst/>
          </a:prstGeom>
        </p:spPr>
        <p:txBody>
          <a:bodyPr lIns="0" tIns="0" rIns="0" bIns="0" rtlCol="0" anchor="t">
            <a:spAutoFit/>
          </a:bodyPr>
          <a:lstStyle/>
          <a:p>
            <a:pPr algn="ctr">
              <a:lnSpc>
                <a:spcPts val="1024"/>
              </a:lnSpc>
              <a:spcBef>
                <a:spcPct val="0"/>
              </a:spcBef>
            </a:pPr>
            <a:r>
              <a:rPr lang="en-US" sz="800" spc="-20">
                <a:solidFill>
                  <a:srgbClr val="000000"/>
                </a:solidFill>
                <a:latin typeface="HK Grotesk Bold Bold"/>
              </a:rPr>
              <a:t>aarp.org</a:t>
            </a:r>
          </a:p>
        </p:txBody>
      </p:sp>
      <p:pic>
        <p:nvPicPr>
          <p:cNvPr id="20" name="Picture 20"/>
          <p:cNvPicPr>
            <a:picLocks noChangeAspect="1"/>
          </p:cNvPicPr>
          <p:nvPr/>
        </p:nvPicPr>
        <p:blipFill>
          <a:blip r:embed="rId6"/>
          <a:srcRect l="4044" r="9241"/>
          <a:stretch>
            <a:fillRect/>
          </a:stretch>
        </p:blipFill>
        <p:spPr>
          <a:xfrm>
            <a:off x="4684481" y="4636545"/>
            <a:ext cx="4442328" cy="3941507"/>
          </a:xfrm>
          <a:prstGeom prst="rect">
            <a:avLst/>
          </a:prstGeom>
        </p:spPr>
      </p:pic>
      <p:grpSp>
        <p:nvGrpSpPr>
          <p:cNvPr id="21" name="Group 21"/>
          <p:cNvGrpSpPr/>
          <p:nvPr/>
        </p:nvGrpSpPr>
        <p:grpSpPr>
          <a:xfrm>
            <a:off x="5337686" y="3574618"/>
            <a:ext cx="3135918" cy="2527730"/>
            <a:chOff x="0" y="0"/>
            <a:chExt cx="4181225" cy="3370307"/>
          </a:xfrm>
        </p:grpSpPr>
        <p:sp>
          <p:nvSpPr>
            <p:cNvPr id="22" name="TextBox 22"/>
            <p:cNvSpPr txBox="1"/>
            <p:nvPr/>
          </p:nvSpPr>
          <p:spPr>
            <a:xfrm>
              <a:off x="0" y="-38100"/>
              <a:ext cx="4181225" cy="2313432"/>
            </a:xfrm>
            <a:prstGeom prst="rect">
              <a:avLst/>
            </a:prstGeom>
          </p:spPr>
          <p:txBody>
            <a:bodyPr lIns="0" tIns="0" rIns="0" bIns="0" rtlCol="0" anchor="t">
              <a:spAutoFit/>
            </a:bodyPr>
            <a:lstStyle/>
            <a:p>
              <a:pPr algn="ctr">
                <a:lnSpc>
                  <a:spcPts val="4608"/>
                </a:lnSpc>
              </a:pPr>
              <a:r>
                <a:rPr lang="en-US" sz="3600" spc="-90">
                  <a:solidFill>
                    <a:srgbClr val="191769"/>
                  </a:solidFill>
                  <a:latin typeface="HK Grotesk Bold Bold"/>
                </a:rPr>
                <a:t>Ciclo de nutrientes</a:t>
              </a:r>
            </a:p>
            <a:p>
              <a:pPr marL="0" lvl="0" indent="0" algn="ctr">
                <a:lnSpc>
                  <a:spcPts val="4608"/>
                </a:lnSpc>
              </a:pPr>
              <a:endParaRPr lang="en-US" sz="3600" spc="-90">
                <a:solidFill>
                  <a:srgbClr val="191769"/>
                </a:solidFill>
                <a:latin typeface="HK Grotesk Bold Bold"/>
              </a:endParaRPr>
            </a:p>
          </p:txBody>
        </p:sp>
        <p:sp>
          <p:nvSpPr>
            <p:cNvPr id="23" name="TextBox 23"/>
            <p:cNvSpPr txBox="1"/>
            <p:nvPr/>
          </p:nvSpPr>
          <p:spPr>
            <a:xfrm>
              <a:off x="238030" y="3027619"/>
              <a:ext cx="3705165" cy="342688"/>
            </a:xfrm>
            <a:prstGeom prst="rect">
              <a:avLst/>
            </a:prstGeom>
          </p:spPr>
          <p:txBody>
            <a:bodyPr lIns="0" tIns="0" rIns="0" bIns="0" rtlCol="0" anchor="t">
              <a:spAutoFit/>
            </a:bodyPr>
            <a:lstStyle/>
            <a:p>
              <a:pPr algn="ctr">
                <a:lnSpc>
                  <a:spcPts val="2240"/>
                </a:lnSpc>
              </a:pPr>
              <a:endParaRPr/>
            </a:p>
          </p:txBody>
        </p:sp>
      </p:grpSp>
      <p:sp>
        <p:nvSpPr>
          <p:cNvPr id="24" name="TextBox 24"/>
          <p:cNvSpPr txBox="1"/>
          <p:nvPr/>
        </p:nvSpPr>
        <p:spPr>
          <a:xfrm>
            <a:off x="4876800" y="8724900"/>
            <a:ext cx="7235299" cy="128397"/>
          </a:xfrm>
          <a:prstGeom prst="rect">
            <a:avLst/>
          </a:prstGeom>
        </p:spPr>
        <p:txBody>
          <a:bodyPr lIns="0" tIns="0" rIns="0" bIns="0" rtlCol="0" anchor="t">
            <a:spAutoFit/>
          </a:bodyPr>
          <a:lstStyle/>
          <a:p>
            <a:pPr algn="ctr">
              <a:lnSpc>
                <a:spcPts val="1024"/>
              </a:lnSpc>
              <a:spcBef>
                <a:spcPct val="0"/>
              </a:spcBef>
            </a:pPr>
            <a:r>
              <a:rPr lang="en-US" sz="800" spc="-20" dirty="0">
                <a:solidFill>
                  <a:srgbClr val="000000"/>
                </a:solidFill>
                <a:latin typeface="HK Grotesk Bold Bold"/>
              </a:rPr>
              <a:t>Created in </a:t>
            </a:r>
            <a:r>
              <a:rPr lang="en-US" sz="800" spc="-20" dirty="0" err="1">
                <a:solidFill>
                  <a:srgbClr val="000000"/>
                </a:solidFill>
                <a:latin typeface="HK Grotesk Bold Bold"/>
              </a:rPr>
              <a:t>BioRender.com</a:t>
            </a:r>
            <a:endParaRPr lang="en-US" sz="800" spc="-20" dirty="0">
              <a:solidFill>
                <a:srgbClr val="000000"/>
              </a:solidFill>
              <a:latin typeface="HK Grotesk Bold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563738"/>
          </a:xfrm>
          <a:prstGeom prst="rect">
            <a:avLst/>
          </a:prstGeom>
          <a:solidFill>
            <a:srgbClr val="FFC924"/>
          </a:solidFill>
        </p:spPr>
      </p:sp>
      <p:sp>
        <p:nvSpPr>
          <p:cNvPr id="3" name="AutoShape 3"/>
          <p:cNvSpPr/>
          <p:nvPr/>
        </p:nvSpPr>
        <p:spPr>
          <a:xfrm>
            <a:off x="4774344" y="3574618"/>
            <a:ext cx="9525" cy="5882560"/>
          </a:xfrm>
          <a:prstGeom prst="rect">
            <a:avLst/>
          </a:prstGeom>
          <a:solidFill>
            <a:srgbClr val="191769">
              <a:alpha val="19608"/>
            </a:srgbClr>
          </a:solidFill>
        </p:spPr>
      </p:sp>
      <p:grpSp>
        <p:nvGrpSpPr>
          <p:cNvPr id="4" name="Group 4"/>
          <p:cNvGrpSpPr>
            <a:grpSpLocks noChangeAspect="1"/>
          </p:cNvGrpSpPr>
          <p:nvPr/>
        </p:nvGrpSpPr>
        <p:grpSpPr>
          <a:xfrm>
            <a:off x="16537423" y="1028700"/>
            <a:ext cx="721877" cy="721877"/>
            <a:chOff x="-2540" y="-2540"/>
            <a:chExt cx="6355080" cy="6355080"/>
          </a:xfrm>
        </p:grpSpPr>
        <p:sp>
          <p:nvSpPr>
            <p:cNvPr id="5" name="Freeform 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91769"/>
            </a:solidFill>
          </p:spPr>
        </p:sp>
      </p:grpSp>
      <p:sp>
        <p:nvSpPr>
          <p:cNvPr id="6" name="AutoShape 6"/>
          <p:cNvSpPr/>
          <p:nvPr/>
        </p:nvSpPr>
        <p:spPr>
          <a:xfrm>
            <a:off x="9139238" y="3574618"/>
            <a:ext cx="9525" cy="5882560"/>
          </a:xfrm>
          <a:prstGeom prst="rect">
            <a:avLst/>
          </a:prstGeom>
          <a:solidFill>
            <a:srgbClr val="191769">
              <a:alpha val="19608"/>
            </a:srgbClr>
          </a:solidFill>
        </p:spPr>
      </p:sp>
      <p:sp>
        <p:nvSpPr>
          <p:cNvPr id="7" name="AutoShape 7"/>
          <p:cNvSpPr/>
          <p:nvPr/>
        </p:nvSpPr>
        <p:spPr>
          <a:xfrm>
            <a:off x="13504131" y="3574618"/>
            <a:ext cx="9525" cy="5882560"/>
          </a:xfrm>
          <a:prstGeom prst="rect">
            <a:avLst/>
          </a:prstGeom>
          <a:solidFill>
            <a:srgbClr val="191769">
              <a:alpha val="19608"/>
            </a:srgbClr>
          </a:solidFill>
        </p:spPr>
      </p:sp>
      <p:pic>
        <p:nvPicPr>
          <p:cNvPr id="8" name="Picture 8"/>
          <p:cNvPicPr>
            <a:picLocks noChangeAspect="1"/>
          </p:cNvPicPr>
          <p:nvPr/>
        </p:nvPicPr>
        <p:blipFill>
          <a:blip r:embed="rId3"/>
          <a:srcRect l="23310" r="23310"/>
          <a:stretch>
            <a:fillRect/>
          </a:stretch>
        </p:blipFill>
        <p:spPr>
          <a:xfrm>
            <a:off x="5035453" y="4689300"/>
            <a:ext cx="3740383" cy="3941507"/>
          </a:xfrm>
          <a:prstGeom prst="rect">
            <a:avLst/>
          </a:prstGeom>
        </p:spPr>
      </p:pic>
      <p:pic>
        <p:nvPicPr>
          <p:cNvPr id="9" name="Picture 9"/>
          <p:cNvPicPr>
            <a:picLocks noChangeAspect="1"/>
          </p:cNvPicPr>
          <p:nvPr/>
        </p:nvPicPr>
        <p:blipFill>
          <a:blip r:embed="rId4"/>
          <a:srcRect l="40819" t="7019" r="1182" b="16591"/>
          <a:stretch>
            <a:fillRect/>
          </a:stretch>
        </p:blipFill>
        <p:spPr>
          <a:xfrm>
            <a:off x="13901302" y="4689300"/>
            <a:ext cx="3963651" cy="3941507"/>
          </a:xfrm>
          <a:prstGeom prst="rect">
            <a:avLst/>
          </a:prstGeom>
        </p:spPr>
      </p:pic>
      <p:sp>
        <p:nvSpPr>
          <p:cNvPr id="10" name="TextBox 10"/>
          <p:cNvSpPr txBox="1"/>
          <p:nvPr/>
        </p:nvSpPr>
        <p:spPr>
          <a:xfrm>
            <a:off x="1028700" y="2143481"/>
            <a:ext cx="13703328" cy="973863"/>
          </a:xfrm>
          <a:prstGeom prst="rect">
            <a:avLst/>
          </a:prstGeom>
        </p:spPr>
        <p:txBody>
          <a:bodyPr lIns="0" tIns="0" rIns="0" bIns="0" rtlCol="0" anchor="t">
            <a:spAutoFit/>
          </a:bodyPr>
          <a:lstStyle/>
          <a:p>
            <a:pPr marL="0" lvl="0" indent="0">
              <a:lnSpc>
                <a:spcPts val="7226"/>
              </a:lnSpc>
              <a:spcBef>
                <a:spcPct val="0"/>
              </a:spcBef>
            </a:pPr>
            <a:r>
              <a:rPr lang="en-US" sz="7299">
                <a:solidFill>
                  <a:srgbClr val="191769"/>
                </a:solidFill>
                <a:latin typeface="HK Grotesk Bold"/>
              </a:rPr>
              <a:t>Rol de los hongos</a:t>
            </a:r>
            <a:r>
              <a:rPr lang="en-US" sz="3592">
                <a:solidFill>
                  <a:srgbClr val="191769"/>
                </a:solidFill>
                <a:latin typeface="Arimo"/>
              </a:rPr>
              <a:t> </a:t>
            </a:r>
          </a:p>
        </p:txBody>
      </p:sp>
      <p:sp>
        <p:nvSpPr>
          <p:cNvPr id="11" name="TextBox 11"/>
          <p:cNvSpPr txBox="1"/>
          <p:nvPr/>
        </p:nvSpPr>
        <p:spPr>
          <a:xfrm>
            <a:off x="5142008" y="3739720"/>
            <a:ext cx="3527274" cy="582549"/>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Insecticidas</a:t>
            </a:r>
          </a:p>
        </p:txBody>
      </p:sp>
      <p:sp>
        <p:nvSpPr>
          <p:cNvPr id="12" name="TextBox 12"/>
          <p:cNvSpPr txBox="1"/>
          <p:nvPr/>
        </p:nvSpPr>
        <p:spPr>
          <a:xfrm>
            <a:off x="9601536" y="3739720"/>
            <a:ext cx="3527274" cy="582549"/>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Agricultura</a:t>
            </a:r>
          </a:p>
        </p:txBody>
      </p:sp>
      <p:sp>
        <p:nvSpPr>
          <p:cNvPr id="13" name="TextBox 13"/>
          <p:cNvSpPr txBox="1"/>
          <p:nvPr/>
        </p:nvSpPr>
        <p:spPr>
          <a:xfrm>
            <a:off x="14119490" y="3739720"/>
            <a:ext cx="3527274" cy="582549"/>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Enfermedades</a:t>
            </a:r>
          </a:p>
        </p:txBody>
      </p:sp>
      <p:sp>
        <p:nvSpPr>
          <p:cNvPr id="14" name="TextBox 14"/>
          <p:cNvSpPr txBox="1"/>
          <p:nvPr/>
        </p:nvSpPr>
        <p:spPr>
          <a:xfrm>
            <a:off x="3287996" y="8621282"/>
            <a:ext cx="7235299" cy="128397"/>
          </a:xfrm>
          <a:prstGeom prst="rect">
            <a:avLst/>
          </a:prstGeom>
        </p:spPr>
        <p:txBody>
          <a:bodyPr lIns="0" tIns="0" rIns="0" bIns="0" rtlCol="0" anchor="t">
            <a:spAutoFit/>
          </a:bodyPr>
          <a:lstStyle/>
          <a:p>
            <a:pPr algn="ctr">
              <a:lnSpc>
                <a:spcPts val="1024"/>
              </a:lnSpc>
              <a:spcBef>
                <a:spcPct val="0"/>
              </a:spcBef>
            </a:pPr>
            <a:r>
              <a:rPr lang="en-US" sz="800" spc="-20">
                <a:solidFill>
                  <a:srgbClr val="000000"/>
                </a:solidFill>
                <a:latin typeface="HK Grotesk Bold Bold"/>
              </a:rPr>
              <a:t>Epidemics.psu.edu</a:t>
            </a:r>
          </a:p>
        </p:txBody>
      </p:sp>
      <p:sp>
        <p:nvSpPr>
          <p:cNvPr id="15" name="TextBox 15"/>
          <p:cNvSpPr txBox="1"/>
          <p:nvPr/>
        </p:nvSpPr>
        <p:spPr>
          <a:xfrm>
            <a:off x="12458545" y="8621282"/>
            <a:ext cx="7235299" cy="128397"/>
          </a:xfrm>
          <a:prstGeom prst="rect">
            <a:avLst/>
          </a:prstGeom>
        </p:spPr>
        <p:txBody>
          <a:bodyPr lIns="0" tIns="0" rIns="0" bIns="0" rtlCol="0" anchor="t">
            <a:spAutoFit/>
          </a:bodyPr>
          <a:lstStyle/>
          <a:p>
            <a:pPr algn="ctr">
              <a:lnSpc>
                <a:spcPts val="1024"/>
              </a:lnSpc>
              <a:spcBef>
                <a:spcPct val="0"/>
              </a:spcBef>
            </a:pPr>
            <a:r>
              <a:rPr lang="en-US" sz="800" spc="-20">
                <a:solidFill>
                  <a:srgbClr val="000000"/>
                </a:solidFill>
                <a:latin typeface="HK Grotesk Bold Bold"/>
              </a:rPr>
              <a:t>CDC.gov</a:t>
            </a:r>
          </a:p>
        </p:txBody>
      </p:sp>
      <p:pic>
        <p:nvPicPr>
          <p:cNvPr id="16" name="Picture 16"/>
          <p:cNvPicPr>
            <a:picLocks noChangeAspect="1"/>
          </p:cNvPicPr>
          <p:nvPr/>
        </p:nvPicPr>
        <p:blipFill>
          <a:blip r:embed="rId5"/>
          <a:srcRect l="17023" r="17023"/>
          <a:stretch>
            <a:fillRect/>
          </a:stretch>
        </p:blipFill>
        <p:spPr>
          <a:xfrm>
            <a:off x="9388427" y="4689300"/>
            <a:ext cx="3740383" cy="3941507"/>
          </a:xfrm>
          <a:prstGeom prst="rect">
            <a:avLst/>
          </a:prstGeom>
        </p:spPr>
      </p:pic>
      <p:sp>
        <p:nvSpPr>
          <p:cNvPr id="17" name="TextBox 17"/>
          <p:cNvSpPr txBox="1"/>
          <p:nvPr/>
        </p:nvSpPr>
        <p:spPr>
          <a:xfrm>
            <a:off x="7496729" y="8621282"/>
            <a:ext cx="7235299" cy="128397"/>
          </a:xfrm>
          <a:prstGeom prst="rect">
            <a:avLst/>
          </a:prstGeom>
        </p:spPr>
        <p:txBody>
          <a:bodyPr lIns="0" tIns="0" rIns="0" bIns="0" rtlCol="0" anchor="t">
            <a:spAutoFit/>
          </a:bodyPr>
          <a:lstStyle/>
          <a:p>
            <a:pPr algn="ctr">
              <a:lnSpc>
                <a:spcPts val="1024"/>
              </a:lnSpc>
              <a:spcBef>
                <a:spcPct val="0"/>
              </a:spcBef>
            </a:pPr>
            <a:r>
              <a:rPr lang="en-US" sz="800" spc="-20">
                <a:solidFill>
                  <a:srgbClr val="000000"/>
                </a:solidFill>
                <a:latin typeface="HK Grotesk Bold Bold"/>
              </a:rPr>
              <a:t>mycorrhizae.com</a:t>
            </a:r>
          </a:p>
        </p:txBody>
      </p:sp>
      <p:pic>
        <p:nvPicPr>
          <p:cNvPr id="18" name="Picture 18"/>
          <p:cNvPicPr>
            <a:picLocks noChangeAspect="1"/>
          </p:cNvPicPr>
          <p:nvPr/>
        </p:nvPicPr>
        <p:blipFill>
          <a:blip r:embed="rId6"/>
          <a:srcRect l="18387" r="18387"/>
          <a:stretch>
            <a:fillRect/>
          </a:stretch>
        </p:blipFill>
        <p:spPr>
          <a:xfrm>
            <a:off x="663814" y="4689300"/>
            <a:ext cx="3740383" cy="3941507"/>
          </a:xfrm>
          <a:prstGeom prst="rect">
            <a:avLst/>
          </a:prstGeom>
        </p:spPr>
      </p:pic>
      <p:sp>
        <p:nvSpPr>
          <p:cNvPr id="19" name="TextBox 19"/>
          <p:cNvSpPr txBox="1"/>
          <p:nvPr/>
        </p:nvSpPr>
        <p:spPr>
          <a:xfrm>
            <a:off x="770369" y="3536518"/>
            <a:ext cx="3527274" cy="1163574"/>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Producción de alimentos</a:t>
            </a:r>
          </a:p>
          <a:p>
            <a:pPr marL="0" lvl="0" indent="0" algn="ctr">
              <a:lnSpc>
                <a:spcPts val="4608"/>
              </a:lnSpc>
            </a:pPr>
            <a:endParaRPr lang="en-US" sz="3600" spc="-90">
              <a:solidFill>
                <a:srgbClr val="191769"/>
              </a:solidFill>
              <a:latin typeface="HK Grotesk Bold Bold"/>
            </a:endParaRPr>
          </a:p>
        </p:txBody>
      </p:sp>
      <p:sp>
        <p:nvSpPr>
          <p:cNvPr id="20" name="TextBox 20"/>
          <p:cNvSpPr txBox="1"/>
          <p:nvPr/>
        </p:nvSpPr>
        <p:spPr>
          <a:xfrm>
            <a:off x="-420776" y="8693086"/>
            <a:ext cx="6264918" cy="128397"/>
          </a:xfrm>
          <a:prstGeom prst="rect">
            <a:avLst/>
          </a:prstGeom>
        </p:spPr>
        <p:txBody>
          <a:bodyPr lIns="0" tIns="0" rIns="0" bIns="0" rtlCol="0" anchor="t">
            <a:spAutoFit/>
          </a:bodyPr>
          <a:lstStyle/>
          <a:p>
            <a:pPr algn="ctr">
              <a:lnSpc>
                <a:spcPts val="1024"/>
              </a:lnSpc>
              <a:spcBef>
                <a:spcPct val="0"/>
              </a:spcBef>
            </a:pPr>
            <a:r>
              <a:rPr lang="en-US" sz="800" spc="-20">
                <a:solidFill>
                  <a:srgbClr val="000000"/>
                </a:solidFill>
                <a:latin typeface="HK Grotesk Bold Bold"/>
              </a:rPr>
              <a:t>forbes.com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sp>
        <p:nvSpPr>
          <p:cNvPr id="2" name="AutoShape 2"/>
          <p:cNvSpPr/>
          <p:nvPr/>
        </p:nvSpPr>
        <p:spPr>
          <a:xfrm>
            <a:off x="0" y="1459183"/>
            <a:ext cx="11258370" cy="8827817"/>
          </a:xfrm>
          <a:prstGeom prst="rect">
            <a:avLst/>
          </a:prstGeom>
          <a:solidFill>
            <a:srgbClr val="FFC924"/>
          </a:solidFill>
        </p:spPr>
      </p:sp>
      <p:grpSp>
        <p:nvGrpSpPr>
          <p:cNvPr id="3" name="Group 3"/>
          <p:cNvGrpSpPr/>
          <p:nvPr/>
        </p:nvGrpSpPr>
        <p:grpSpPr>
          <a:xfrm>
            <a:off x="183118" y="1878712"/>
            <a:ext cx="11075252" cy="8165836"/>
            <a:chOff x="0" y="28575"/>
            <a:chExt cx="14767003" cy="10887783"/>
          </a:xfrm>
        </p:grpSpPr>
        <p:sp>
          <p:nvSpPr>
            <p:cNvPr id="4" name="TextBox 4"/>
            <p:cNvSpPr txBox="1"/>
            <p:nvPr/>
          </p:nvSpPr>
          <p:spPr>
            <a:xfrm>
              <a:off x="244157" y="1573997"/>
              <a:ext cx="14522846" cy="8431967"/>
            </a:xfrm>
            <a:prstGeom prst="rect">
              <a:avLst/>
            </a:prstGeom>
          </p:spPr>
          <p:txBody>
            <a:bodyPr lIns="0" tIns="0" rIns="0" bIns="0" rtlCol="0" anchor="t">
              <a:spAutoFit/>
            </a:bodyPr>
            <a:lstStyle/>
            <a:p>
              <a:pPr marL="345441" lvl="1">
                <a:lnSpc>
                  <a:spcPts val="4992"/>
                </a:lnSpc>
              </a:pPr>
              <a:r>
                <a:rPr lang="es-ES" sz="2200" dirty="0"/>
                <a:t>a. Limpie el mostrador con </a:t>
              </a:r>
              <a:r>
                <a:rPr lang="es-ES" sz="2200" dirty="0" err="1"/>
                <a:t>EtOH</a:t>
              </a:r>
              <a:r>
                <a:rPr lang="es-ES" sz="2200" dirty="0"/>
                <a:t> al 70 % para garantizar una superficie de trabajo limpia. </a:t>
              </a:r>
            </a:p>
            <a:p>
              <a:pPr marL="345441" lvl="1">
                <a:lnSpc>
                  <a:spcPts val="4992"/>
                </a:lnSpc>
              </a:pPr>
              <a:r>
                <a:rPr lang="es-ES" sz="2200" dirty="0"/>
                <a:t>b. Etiquete el plato o molde con su número de grupo, fecha e iniciales. </a:t>
              </a:r>
            </a:p>
            <a:p>
              <a:pPr marL="345441" lvl="1">
                <a:lnSpc>
                  <a:spcPts val="4992"/>
                </a:lnSpc>
              </a:pPr>
              <a:r>
                <a:rPr lang="es-ES" sz="2200" dirty="0"/>
                <a:t>c. Retire el hisopo de algodón del paquete. </a:t>
              </a:r>
            </a:p>
            <a:p>
              <a:pPr marL="345441" lvl="1">
                <a:lnSpc>
                  <a:spcPts val="4992"/>
                </a:lnSpc>
              </a:pPr>
              <a:r>
                <a:rPr lang="es-ES" sz="2200" dirty="0"/>
                <a:t>d. Seleccione un área del salón de clases para tomar muestras. mi. </a:t>
              </a:r>
            </a:p>
            <a:p>
              <a:pPr marL="345441" lvl="1">
                <a:lnSpc>
                  <a:spcPts val="4992"/>
                </a:lnSpc>
              </a:pPr>
              <a:r>
                <a:rPr lang="es-ES" sz="2200" dirty="0"/>
                <a:t>e. Escribe el área en el plato o molde. </a:t>
              </a:r>
            </a:p>
            <a:p>
              <a:pPr marL="345441" lvl="1">
                <a:lnSpc>
                  <a:spcPts val="4992"/>
                </a:lnSpc>
              </a:pPr>
              <a:r>
                <a:rPr lang="es-ES" sz="2200" dirty="0"/>
                <a:t>f. Recuerda escribir el área en tus notas. </a:t>
              </a:r>
            </a:p>
            <a:p>
              <a:pPr marL="345441" lvl="1">
                <a:lnSpc>
                  <a:spcPts val="4992"/>
                </a:lnSpc>
              </a:pPr>
              <a:r>
                <a:rPr lang="es-ES" sz="2200" dirty="0"/>
                <a:t>g. Una vez seleccionado, frote el área con el hisopo de algodón. h. Pasa suavemente el hisopo de algodón por la superficie del agar.  </a:t>
              </a:r>
            </a:p>
            <a:p>
              <a:pPr marL="345441" lvl="1">
                <a:lnSpc>
                  <a:spcPts val="4992"/>
                </a:lnSpc>
              </a:pPr>
              <a:r>
                <a:rPr lang="es-ES" sz="2200" dirty="0"/>
                <a:t>i. Ponle Parafilm a el plato o ponle la tapa al molde. </a:t>
              </a:r>
            </a:p>
            <a:p>
              <a:pPr marL="345441" lvl="1">
                <a:lnSpc>
                  <a:spcPts val="4992"/>
                </a:lnSpc>
              </a:pPr>
              <a:r>
                <a:rPr lang="es-ES" sz="2200" dirty="0"/>
                <a:t>j. Déjelo en el área designada durante 7 días.</a:t>
              </a:r>
              <a:endParaRPr lang="en-US" sz="2200" spc="-80" dirty="0">
                <a:solidFill>
                  <a:srgbClr val="191769"/>
                </a:solidFill>
                <a:latin typeface="Arimo Bold"/>
              </a:endParaRPr>
            </a:p>
          </p:txBody>
        </p:sp>
        <p:sp>
          <p:nvSpPr>
            <p:cNvPr id="5" name="TextBox 5"/>
            <p:cNvSpPr txBox="1"/>
            <p:nvPr/>
          </p:nvSpPr>
          <p:spPr>
            <a:xfrm>
              <a:off x="0" y="10444459"/>
              <a:ext cx="11320044" cy="471899"/>
            </a:xfrm>
            <a:prstGeom prst="rect">
              <a:avLst/>
            </a:prstGeom>
          </p:spPr>
          <p:txBody>
            <a:bodyPr lIns="0" tIns="0" rIns="0" bIns="0" rtlCol="0" anchor="t">
              <a:spAutoFit/>
            </a:bodyPr>
            <a:lstStyle/>
            <a:p>
              <a:pPr algn="l">
                <a:lnSpc>
                  <a:spcPts val="2964"/>
                </a:lnSpc>
                <a:spcBef>
                  <a:spcPts val="2223"/>
                </a:spcBef>
              </a:pPr>
              <a:endParaRPr/>
            </a:p>
          </p:txBody>
        </p:sp>
        <p:sp>
          <p:nvSpPr>
            <p:cNvPr id="6" name="TextBox 6"/>
            <p:cNvSpPr txBox="1"/>
            <p:nvPr/>
          </p:nvSpPr>
          <p:spPr>
            <a:xfrm>
              <a:off x="0" y="28575"/>
              <a:ext cx="12121044" cy="1504781"/>
            </a:xfrm>
            <a:prstGeom prst="rect">
              <a:avLst/>
            </a:prstGeom>
          </p:spPr>
          <p:txBody>
            <a:bodyPr lIns="0" tIns="0" rIns="0" bIns="0" rtlCol="0" anchor="t">
              <a:spAutoFit/>
            </a:bodyPr>
            <a:lstStyle/>
            <a:p>
              <a:pPr algn="ctr">
                <a:lnSpc>
                  <a:spcPts val="5047"/>
                </a:lnSpc>
              </a:pPr>
              <a:r>
                <a:rPr lang="en-US" sz="4547" u="sng" spc="-113">
                  <a:solidFill>
                    <a:srgbClr val="191769"/>
                  </a:solidFill>
                  <a:latin typeface="HK Grotesk Bold Bold"/>
                </a:rPr>
                <a:t>Día 1 de taller</a:t>
              </a:r>
            </a:p>
            <a:p>
              <a:pPr marL="0" lvl="0" indent="0" algn="ctr">
                <a:lnSpc>
                  <a:spcPts val="3715"/>
                </a:lnSpc>
                <a:spcBef>
                  <a:spcPct val="0"/>
                </a:spcBef>
              </a:pPr>
              <a:endParaRPr lang="en-US" sz="4547" u="sng" spc="-113">
                <a:solidFill>
                  <a:srgbClr val="191769"/>
                </a:solidFill>
                <a:latin typeface="HK Grotesk Bold Bold"/>
              </a:endParaRPr>
            </a:p>
          </p:txBody>
        </p:sp>
      </p:grpSp>
      <p:grpSp>
        <p:nvGrpSpPr>
          <p:cNvPr id="7" name="Group 7"/>
          <p:cNvGrpSpPr>
            <a:grpSpLocks noChangeAspect="1"/>
          </p:cNvGrpSpPr>
          <p:nvPr/>
        </p:nvGrpSpPr>
        <p:grpSpPr>
          <a:xfrm>
            <a:off x="16898362" y="8897362"/>
            <a:ext cx="721877" cy="721877"/>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9" name="Picture 9"/>
          <p:cNvPicPr>
            <a:picLocks noChangeAspect="1"/>
          </p:cNvPicPr>
          <p:nvPr/>
        </p:nvPicPr>
        <p:blipFill>
          <a:blip r:embed="rId2"/>
          <a:srcRect l="14557" t="26995" r="6338" b="15246"/>
          <a:stretch>
            <a:fillRect/>
          </a:stretch>
        </p:blipFill>
        <p:spPr>
          <a:xfrm>
            <a:off x="11583708" y="2360767"/>
            <a:ext cx="6263682" cy="6097976"/>
          </a:xfrm>
          <a:prstGeom prst="rect">
            <a:avLst/>
          </a:prstGeom>
        </p:spPr>
      </p:pic>
      <p:sp>
        <p:nvSpPr>
          <p:cNvPr id="10" name="TextBox 10"/>
          <p:cNvSpPr txBox="1"/>
          <p:nvPr/>
        </p:nvSpPr>
        <p:spPr>
          <a:xfrm>
            <a:off x="9603411" y="8506368"/>
            <a:ext cx="6264918" cy="212688"/>
          </a:xfrm>
          <a:prstGeom prst="rect">
            <a:avLst/>
          </a:prstGeom>
        </p:spPr>
        <p:txBody>
          <a:bodyPr lIns="0" tIns="0" rIns="0" bIns="0" rtlCol="0" anchor="t">
            <a:spAutoFit/>
          </a:bodyPr>
          <a:lstStyle/>
          <a:p>
            <a:pPr algn="ctr">
              <a:lnSpc>
                <a:spcPts val="1646"/>
              </a:lnSpc>
              <a:spcBef>
                <a:spcPct val="0"/>
              </a:spcBef>
            </a:pPr>
            <a:r>
              <a:rPr lang="en-US" sz="1285" spc="-32">
                <a:solidFill>
                  <a:srgbClr val="FFFFFF"/>
                </a:solidFill>
                <a:latin typeface="HK Grotesk Bold Bold"/>
              </a:rPr>
              <a:t>Foto por: Nicole Colon-Carrion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4" name="Group 4"/>
          <p:cNvGrpSpPr/>
          <p:nvPr/>
        </p:nvGrpSpPr>
        <p:grpSpPr>
          <a:xfrm>
            <a:off x="7776608" y="24205"/>
            <a:ext cx="10474642" cy="1047464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pic>
        <p:nvPicPr>
          <p:cNvPr id="6" name="Picture 6"/>
          <p:cNvPicPr>
            <a:picLocks noChangeAspect="1"/>
          </p:cNvPicPr>
          <p:nvPr/>
        </p:nvPicPr>
        <p:blipFill>
          <a:blip r:embed="rId2"/>
          <a:srcRect/>
          <a:stretch>
            <a:fillRect/>
          </a:stretch>
        </p:blipFill>
        <p:spPr>
          <a:xfrm>
            <a:off x="7776608" y="1750577"/>
            <a:ext cx="10295292" cy="7957403"/>
          </a:xfrm>
          <a:prstGeom prst="rect">
            <a:avLst/>
          </a:prstGeom>
        </p:spPr>
      </p:pic>
      <p:sp>
        <p:nvSpPr>
          <p:cNvPr id="7" name="TextBox 7"/>
          <p:cNvSpPr txBox="1"/>
          <p:nvPr/>
        </p:nvSpPr>
        <p:spPr>
          <a:xfrm>
            <a:off x="496190" y="3929614"/>
            <a:ext cx="6591913" cy="2637322"/>
          </a:xfrm>
          <a:prstGeom prst="rect">
            <a:avLst/>
          </a:prstGeom>
        </p:spPr>
        <p:txBody>
          <a:bodyPr lIns="0" tIns="0" rIns="0" bIns="0" rtlCol="0" anchor="t">
            <a:spAutoFit/>
          </a:bodyPr>
          <a:lstStyle/>
          <a:p>
            <a:pPr algn="ctr">
              <a:lnSpc>
                <a:spcPts val="10295"/>
              </a:lnSpc>
            </a:pPr>
            <a:r>
              <a:rPr lang="en-US" sz="10399">
                <a:solidFill>
                  <a:srgbClr val="FFFFFF"/>
                </a:solidFill>
                <a:latin typeface="HK Grotesk Bold Bold"/>
              </a:rPr>
              <a:t>Micologia en Ruedas</a:t>
            </a:r>
          </a:p>
        </p:txBody>
      </p:sp>
      <p:sp>
        <p:nvSpPr>
          <p:cNvPr id="8" name="TextBox 8"/>
          <p:cNvSpPr txBox="1"/>
          <p:nvPr/>
        </p:nvSpPr>
        <p:spPr>
          <a:xfrm>
            <a:off x="1028700" y="8540877"/>
            <a:ext cx="4802562" cy="717423"/>
          </a:xfrm>
          <a:prstGeom prst="rect">
            <a:avLst/>
          </a:prstGeom>
        </p:spPr>
        <p:txBody>
          <a:bodyPr lIns="0" tIns="0" rIns="0" bIns="0" rtlCol="0" anchor="t">
            <a:spAutoFit/>
          </a:bodyPr>
          <a:lstStyle/>
          <a:p>
            <a:pPr>
              <a:lnSpc>
                <a:spcPts val="2856"/>
              </a:lnSpc>
            </a:pPr>
            <a:r>
              <a:rPr lang="en-US" sz="2400">
                <a:solidFill>
                  <a:srgbClr val="FFFFFF"/>
                </a:solidFill>
                <a:latin typeface="Open Sans 1"/>
              </a:rPr>
              <a:t>Created by: Nicole Colon-Carrion</a:t>
            </a:r>
          </a:p>
          <a:p>
            <a:pPr algn="l">
              <a:lnSpc>
                <a:spcPts val="2856"/>
              </a:lnSpc>
            </a:pPr>
            <a:r>
              <a:rPr lang="en-US" sz="2400">
                <a:solidFill>
                  <a:srgbClr val="FFFFFF"/>
                </a:solidFill>
                <a:latin typeface="Open Sans 1"/>
              </a:rPr>
              <a:t>MSA Ambassador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45" b="845"/>
          <a:stretch>
            <a:fillRect/>
          </a:stretch>
        </p:blipFill>
        <p:spPr>
          <a:xfrm>
            <a:off x="7081332" y="6777554"/>
            <a:ext cx="2710095" cy="3509446"/>
          </a:xfrm>
          <a:prstGeom prst="rect">
            <a:avLst/>
          </a:prstGeom>
        </p:spPr>
      </p:pic>
      <p:pic>
        <p:nvPicPr>
          <p:cNvPr id="3" name="Picture 3"/>
          <p:cNvPicPr>
            <a:picLocks noChangeAspect="1"/>
          </p:cNvPicPr>
          <p:nvPr/>
        </p:nvPicPr>
        <p:blipFill>
          <a:blip r:embed="rId3"/>
          <a:srcRect l="15017" t="13170" r="15017"/>
          <a:stretch>
            <a:fillRect/>
          </a:stretch>
        </p:blipFill>
        <p:spPr>
          <a:xfrm>
            <a:off x="4371237" y="0"/>
            <a:ext cx="5420191" cy="6777554"/>
          </a:xfrm>
          <a:prstGeom prst="rect">
            <a:avLst/>
          </a:prstGeom>
        </p:spPr>
      </p:pic>
      <p:pic>
        <p:nvPicPr>
          <p:cNvPr id="4" name="Picture 4"/>
          <p:cNvPicPr>
            <a:picLocks noChangeAspect="1"/>
          </p:cNvPicPr>
          <p:nvPr/>
        </p:nvPicPr>
        <p:blipFill>
          <a:blip r:embed="rId4"/>
          <a:srcRect l="4525" r="4525"/>
          <a:stretch>
            <a:fillRect/>
          </a:stretch>
        </p:blipFill>
        <p:spPr>
          <a:xfrm>
            <a:off x="0" y="6682331"/>
            <a:ext cx="4371237" cy="3604669"/>
          </a:xfrm>
          <a:prstGeom prst="rect">
            <a:avLst/>
          </a:prstGeom>
        </p:spPr>
      </p:pic>
      <p:pic>
        <p:nvPicPr>
          <p:cNvPr id="5" name="Picture 5"/>
          <p:cNvPicPr>
            <a:picLocks noChangeAspect="1"/>
          </p:cNvPicPr>
          <p:nvPr/>
        </p:nvPicPr>
        <p:blipFill>
          <a:blip r:embed="rId5"/>
          <a:srcRect l="7002" r="7002"/>
          <a:stretch>
            <a:fillRect/>
          </a:stretch>
        </p:blipFill>
        <p:spPr>
          <a:xfrm>
            <a:off x="0" y="0"/>
            <a:ext cx="4371237" cy="6777554"/>
          </a:xfrm>
          <a:prstGeom prst="rect">
            <a:avLst/>
          </a:prstGeom>
        </p:spPr>
      </p:pic>
      <p:grpSp>
        <p:nvGrpSpPr>
          <p:cNvPr id="6" name="Group 6"/>
          <p:cNvGrpSpPr>
            <a:grpSpLocks noChangeAspect="1"/>
          </p:cNvGrpSpPr>
          <p:nvPr/>
        </p:nvGrpSpPr>
        <p:grpSpPr>
          <a:xfrm>
            <a:off x="10820128" y="1028700"/>
            <a:ext cx="721877" cy="721877"/>
            <a:chOff x="-2540" y="-2540"/>
            <a:chExt cx="6355080" cy="6355080"/>
          </a:xfrm>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91769"/>
            </a:solidFill>
          </p:spPr>
        </p:sp>
      </p:grpSp>
      <p:pic>
        <p:nvPicPr>
          <p:cNvPr id="8" name="Picture 8"/>
          <p:cNvPicPr>
            <a:picLocks noChangeAspect="1"/>
          </p:cNvPicPr>
          <p:nvPr/>
        </p:nvPicPr>
        <p:blipFill>
          <a:blip r:embed="rId6"/>
          <a:srcRect l="16872" r="16872"/>
          <a:stretch>
            <a:fillRect/>
          </a:stretch>
        </p:blipFill>
        <p:spPr>
          <a:xfrm>
            <a:off x="4371237" y="6777554"/>
            <a:ext cx="2710095" cy="3509446"/>
          </a:xfrm>
          <a:prstGeom prst="rect">
            <a:avLst/>
          </a:prstGeom>
        </p:spPr>
      </p:pic>
      <p:sp>
        <p:nvSpPr>
          <p:cNvPr id="9" name="TextBox 9"/>
          <p:cNvSpPr txBox="1"/>
          <p:nvPr/>
        </p:nvSpPr>
        <p:spPr>
          <a:xfrm>
            <a:off x="10800939" y="2443208"/>
            <a:ext cx="5089518" cy="4737366"/>
          </a:xfrm>
          <a:prstGeom prst="rect">
            <a:avLst/>
          </a:prstGeom>
        </p:spPr>
        <p:txBody>
          <a:bodyPr lIns="0" tIns="0" rIns="0" bIns="0" rtlCol="0" anchor="t">
            <a:spAutoFit/>
          </a:bodyPr>
          <a:lstStyle/>
          <a:p>
            <a:pPr marL="0" lvl="0" indent="0" algn="l">
              <a:lnSpc>
                <a:spcPts val="12208"/>
              </a:lnSpc>
              <a:spcBef>
                <a:spcPct val="0"/>
              </a:spcBef>
            </a:pPr>
            <a:r>
              <a:rPr lang="en-US" sz="12331">
                <a:solidFill>
                  <a:srgbClr val="191769"/>
                </a:solidFill>
                <a:latin typeface="HK Grotesk Bold Bold"/>
              </a:rPr>
              <a:t>It's a FUNgi World</a:t>
            </a:r>
          </a:p>
        </p:txBody>
      </p:sp>
      <p:sp>
        <p:nvSpPr>
          <p:cNvPr id="10" name="TextBox 10"/>
          <p:cNvSpPr txBox="1"/>
          <p:nvPr/>
        </p:nvSpPr>
        <p:spPr>
          <a:xfrm>
            <a:off x="11181066" y="9885689"/>
            <a:ext cx="8042226" cy="277146"/>
          </a:xfrm>
          <a:prstGeom prst="rect">
            <a:avLst/>
          </a:prstGeom>
        </p:spPr>
        <p:txBody>
          <a:bodyPr lIns="0" tIns="0" rIns="0" bIns="0" rtlCol="0" anchor="t">
            <a:spAutoFit/>
          </a:bodyPr>
          <a:lstStyle/>
          <a:p>
            <a:pPr algn="ctr">
              <a:lnSpc>
                <a:spcPts val="2113"/>
              </a:lnSpc>
              <a:spcBef>
                <a:spcPct val="0"/>
              </a:spcBef>
            </a:pPr>
            <a:r>
              <a:rPr lang="en-US" sz="1650" spc="-41">
                <a:solidFill>
                  <a:srgbClr val="000000"/>
                </a:solidFill>
                <a:latin typeface="HK Grotesk Bold Bold"/>
              </a:rPr>
              <a:t>Pictures by: Nicole Colon-Carrion; Brooke Sykes; Dr. Hamzazai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sp>
        <p:nvSpPr>
          <p:cNvPr id="2" name="AutoShape 2"/>
          <p:cNvSpPr/>
          <p:nvPr/>
        </p:nvSpPr>
        <p:spPr>
          <a:xfrm>
            <a:off x="0" y="1459183"/>
            <a:ext cx="11258370" cy="8827817"/>
          </a:xfrm>
          <a:prstGeom prst="rect">
            <a:avLst/>
          </a:prstGeom>
          <a:solidFill>
            <a:srgbClr val="FFC924"/>
          </a:solidFill>
        </p:spPr>
      </p:sp>
      <p:grpSp>
        <p:nvGrpSpPr>
          <p:cNvPr id="3" name="Group 3"/>
          <p:cNvGrpSpPr/>
          <p:nvPr/>
        </p:nvGrpSpPr>
        <p:grpSpPr>
          <a:xfrm>
            <a:off x="183118" y="1660867"/>
            <a:ext cx="10892134" cy="8957175"/>
            <a:chOff x="0" y="28575"/>
            <a:chExt cx="14522846" cy="11942899"/>
          </a:xfrm>
        </p:grpSpPr>
        <p:sp>
          <p:nvSpPr>
            <p:cNvPr id="4" name="TextBox 4"/>
            <p:cNvSpPr txBox="1"/>
            <p:nvPr/>
          </p:nvSpPr>
          <p:spPr>
            <a:xfrm>
              <a:off x="0" y="1232379"/>
              <a:ext cx="14522846" cy="8381013"/>
            </a:xfrm>
            <a:prstGeom prst="rect">
              <a:avLst/>
            </a:prstGeom>
          </p:spPr>
          <p:txBody>
            <a:bodyPr lIns="0" tIns="0" rIns="0" bIns="0" rtlCol="0" anchor="t">
              <a:spAutoFit/>
            </a:bodyPr>
            <a:lstStyle/>
            <a:p>
              <a:pPr marL="827405" lvl="1" indent="-514350">
                <a:lnSpc>
                  <a:spcPts val="4524"/>
                </a:lnSpc>
                <a:buAutoNum type="alphaLcPeriod"/>
              </a:pPr>
              <a:r>
                <a:rPr lang="es-ES" sz="2200" dirty="0"/>
                <a:t>Limpie el mostrador con </a:t>
              </a:r>
              <a:r>
                <a:rPr lang="es-ES" sz="2200" dirty="0" err="1"/>
                <a:t>EtOH</a:t>
              </a:r>
              <a:r>
                <a:rPr lang="es-ES" sz="2200" dirty="0"/>
                <a:t> al 70 % para asegurar una superficie de trabajo. </a:t>
              </a:r>
            </a:p>
            <a:p>
              <a:pPr marL="827405" lvl="1" indent="-514350">
                <a:lnSpc>
                  <a:spcPts val="4524"/>
                </a:lnSpc>
                <a:buAutoNum type="alphaLcPeriod"/>
              </a:pPr>
              <a:r>
                <a:rPr lang="es-ES" sz="2200" dirty="0"/>
                <a:t>Recoge tu plato en el área designada. </a:t>
              </a:r>
            </a:p>
            <a:p>
              <a:pPr marL="827405" lvl="1" indent="-514350">
                <a:lnSpc>
                  <a:spcPts val="4524"/>
                </a:lnSpc>
                <a:buAutoNum type="alphaLcPeriod"/>
              </a:pPr>
              <a:r>
                <a:rPr lang="es-ES" sz="2200" dirty="0"/>
                <a:t>Tómese el tiempo para observar su plato o molde y los microbios que han crecido en él. </a:t>
              </a:r>
            </a:p>
            <a:p>
              <a:pPr marL="827405" lvl="1" indent="-514350">
                <a:lnSpc>
                  <a:spcPts val="4524"/>
                </a:lnSpc>
                <a:buAutoNum type="alphaLcPeriod"/>
              </a:pPr>
              <a:r>
                <a:rPr lang="es-ES" sz="2200" dirty="0"/>
                <a:t>Dibuja lo que observas en la hoja proporcionada y toma notas. </a:t>
              </a:r>
            </a:p>
            <a:p>
              <a:pPr marL="827405" lvl="1" indent="-514350">
                <a:lnSpc>
                  <a:spcPts val="4524"/>
                </a:lnSpc>
                <a:buAutoNum type="alphaLcPeriod"/>
              </a:pPr>
              <a:r>
                <a:rPr lang="es-ES" sz="2200" dirty="0"/>
                <a:t>Seleccione una colonia de hongos que haya crecido y desee observar. </a:t>
              </a:r>
            </a:p>
            <a:p>
              <a:pPr marL="827405" lvl="1" indent="-514350">
                <a:lnSpc>
                  <a:spcPts val="4524"/>
                </a:lnSpc>
                <a:buAutoNum type="alphaLcPeriod"/>
              </a:pPr>
              <a:r>
                <a:rPr lang="es-ES" sz="2200" dirty="0"/>
                <a:t>Espere a que el instructor lo llame para transferir el aislado al portaobjetos del microscopio. </a:t>
              </a:r>
            </a:p>
            <a:p>
              <a:pPr marL="827405" lvl="1" indent="-514350">
                <a:lnSpc>
                  <a:spcPts val="4524"/>
                </a:lnSpc>
                <a:buAutoNum type="alphaLcPeriod"/>
              </a:pPr>
              <a:r>
                <a:rPr lang="es-ES" sz="2200" dirty="0"/>
                <a:t>Después de que el instructor haya terminado con el portaobjetos, agregue esmalte de uñas transparente al borde del cubreobjetos y déjelo secar para sellar el portaobjetos. </a:t>
              </a:r>
            </a:p>
            <a:p>
              <a:pPr marL="827405" lvl="1" indent="-514350">
                <a:lnSpc>
                  <a:spcPts val="4524"/>
                </a:lnSpc>
                <a:buAutoNum type="alphaLcPeriod"/>
              </a:pPr>
              <a:r>
                <a:rPr lang="es-ES" sz="2200" dirty="0"/>
                <a:t>Coloque el portaobjetos en el microscopio y ajuste las lentes.</a:t>
              </a:r>
            </a:p>
            <a:p>
              <a:pPr marL="827405" lvl="1" indent="-514350">
                <a:lnSpc>
                  <a:spcPts val="4524"/>
                </a:lnSpc>
                <a:buAutoNum type="alphaLcPeriod"/>
              </a:pPr>
              <a:r>
                <a:rPr lang="es-ES" sz="2200" dirty="0"/>
                <a:t>Observé </a:t>
              </a:r>
              <a:endParaRPr lang="en-US" sz="2200" spc="-72" dirty="0">
                <a:solidFill>
                  <a:srgbClr val="191769"/>
                </a:solidFill>
                <a:latin typeface="HK Grotesk Bold"/>
              </a:endParaRPr>
            </a:p>
          </p:txBody>
        </p:sp>
        <p:sp>
          <p:nvSpPr>
            <p:cNvPr id="5" name="TextBox 5"/>
            <p:cNvSpPr txBox="1"/>
            <p:nvPr/>
          </p:nvSpPr>
          <p:spPr>
            <a:xfrm>
              <a:off x="0" y="11499575"/>
              <a:ext cx="11320044" cy="471899"/>
            </a:xfrm>
            <a:prstGeom prst="rect">
              <a:avLst/>
            </a:prstGeom>
          </p:spPr>
          <p:txBody>
            <a:bodyPr lIns="0" tIns="0" rIns="0" bIns="0" rtlCol="0" anchor="t">
              <a:spAutoFit/>
            </a:bodyPr>
            <a:lstStyle/>
            <a:p>
              <a:pPr algn="l">
                <a:lnSpc>
                  <a:spcPts val="2964"/>
                </a:lnSpc>
                <a:spcBef>
                  <a:spcPts val="2223"/>
                </a:spcBef>
              </a:pPr>
              <a:endParaRPr/>
            </a:p>
          </p:txBody>
        </p:sp>
        <p:sp>
          <p:nvSpPr>
            <p:cNvPr id="6" name="TextBox 6"/>
            <p:cNvSpPr txBox="1"/>
            <p:nvPr/>
          </p:nvSpPr>
          <p:spPr>
            <a:xfrm>
              <a:off x="0" y="28575"/>
              <a:ext cx="12121044" cy="1504781"/>
            </a:xfrm>
            <a:prstGeom prst="rect">
              <a:avLst/>
            </a:prstGeom>
          </p:spPr>
          <p:txBody>
            <a:bodyPr lIns="0" tIns="0" rIns="0" bIns="0" rtlCol="0" anchor="t">
              <a:spAutoFit/>
            </a:bodyPr>
            <a:lstStyle/>
            <a:p>
              <a:pPr algn="ctr">
                <a:lnSpc>
                  <a:spcPts val="5047"/>
                </a:lnSpc>
              </a:pPr>
              <a:r>
                <a:rPr lang="en-US" sz="4547" u="sng" spc="-113">
                  <a:solidFill>
                    <a:srgbClr val="191769"/>
                  </a:solidFill>
                  <a:latin typeface="HK Grotesk Bold Bold"/>
                </a:rPr>
                <a:t>Day 2 of workshop </a:t>
              </a:r>
            </a:p>
            <a:p>
              <a:pPr marL="0" lvl="0" indent="0" algn="ctr">
                <a:lnSpc>
                  <a:spcPts val="3715"/>
                </a:lnSpc>
                <a:spcBef>
                  <a:spcPct val="0"/>
                </a:spcBef>
              </a:pPr>
              <a:endParaRPr lang="en-US" sz="4547" u="sng" spc="-113">
                <a:solidFill>
                  <a:srgbClr val="191769"/>
                </a:solidFill>
                <a:latin typeface="HK Grotesk Bold Bold"/>
              </a:endParaRPr>
            </a:p>
          </p:txBody>
        </p:sp>
      </p:grpSp>
      <p:grpSp>
        <p:nvGrpSpPr>
          <p:cNvPr id="7" name="Group 7"/>
          <p:cNvGrpSpPr>
            <a:grpSpLocks noChangeAspect="1"/>
          </p:cNvGrpSpPr>
          <p:nvPr/>
        </p:nvGrpSpPr>
        <p:grpSpPr>
          <a:xfrm>
            <a:off x="16898362" y="8897362"/>
            <a:ext cx="721877" cy="721877"/>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9" name="Picture 9"/>
          <p:cNvPicPr>
            <a:picLocks noChangeAspect="1"/>
          </p:cNvPicPr>
          <p:nvPr/>
        </p:nvPicPr>
        <p:blipFill>
          <a:blip r:embed="rId2"/>
          <a:srcRect l="14557" t="26995" r="6338" b="15246"/>
          <a:stretch>
            <a:fillRect/>
          </a:stretch>
        </p:blipFill>
        <p:spPr>
          <a:xfrm>
            <a:off x="11583708" y="2360767"/>
            <a:ext cx="6263682" cy="6097976"/>
          </a:xfrm>
          <a:prstGeom prst="rect">
            <a:avLst/>
          </a:prstGeom>
        </p:spPr>
      </p:pic>
      <p:sp>
        <p:nvSpPr>
          <p:cNvPr id="10" name="TextBox 10"/>
          <p:cNvSpPr txBox="1"/>
          <p:nvPr/>
        </p:nvSpPr>
        <p:spPr>
          <a:xfrm>
            <a:off x="9603411" y="8506368"/>
            <a:ext cx="6264918" cy="212688"/>
          </a:xfrm>
          <a:prstGeom prst="rect">
            <a:avLst/>
          </a:prstGeom>
        </p:spPr>
        <p:txBody>
          <a:bodyPr lIns="0" tIns="0" rIns="0" bIns="0" rtlCol="0" anchor="t">
            <a:spAutoFit/>
          </a:bodyPr>
          <a:lstStyle/>
          <a:p>
            <a:pPr algn="ctr">
              <a:lnSpc>
                <a:spcPts val="1646"/>
              </a:lnSpc>
              <a:spcBef>
                <a:spcPct val="0"/>
              </a:spcBef>
            </a:pPr>
            <a:r>
              <a:rPr lang="en-US" sz="1285" spc="-32">
                <a:solidFill>
                  <a:srgbClr val="FFFFFF"/>
                </a:solidFill>
                <a:latin typeface="HK Grotesk Bold Bold"/>
              </a:rPr>
              <a:t>Picture by: Nicole Colon-Carrion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895244" cy="10287000"/>
            <a:chOff x="0" y="0"/>
            <a:chExt cx="1994194" cy="3479800"/>
          </a:xfrm>
        </p:grpSpPr>
        <p:sp>
          <p:nvSpPr>
            <p:cNvPr id="3" name="Freeform 3"/>
            <p:cNvSpPr/>
            <p:nvPr/>
          </p:nvSpPr>
          <p:spPr>
            <a:xfrm>
              <a:off x="0" y="0"/>
              <a:ext cx="1994194" cy="3479800"/>
            </a:xfrm>
            <a:custGeom>
              <a:avLst/>
              <a:gdLst/>
              <a:ahLst/>
              <a:cxnLst/>
              <a:rect l="l" t="t" r="r" b="b"/>
              <a:pathLst>
                <a:path w="1994194" h="3479800">
                  <a:moveTo>
                    <a:pt x="0" y="0"/>
                  </a:moveTo>
                  <a:lnTo>
                    <a:pt x="1994194" y="0"/>
                  </a:lnTo>
                  <a:lnTo>
                    <a:pt x="1994194" y="3479800"/>
                  </a:lnTo>
                  <a:lnTo>
                    <a:pt x="0" y="3479800"/>
                  </a:lnTo>
                  <a:close/>
                </a:path>
              </a:pathLst>
            </a:custGeom>
            <a:solidFill>
              <a:srgbClr val="191769"/>
            </a:solidFill>
          </p:spPr>
        </p:sp>
      </p:grpSp>
      <p:grpSp>
        <p:nvGrpSpPr>
          <p:cNvPr id="4" name="Group 4"/>
          <p:cNvGrpSpPr/>
          <p:nvPr/>
        </p:nvGrpSpPr>
        <p:grpSpPr>
          <a:xfrm>
            <a:off x="6855347" y="1229359"/>
            <a:ext cx="8633609" cy="8028941"/>
            <a:chOff x="0" y="0"/>
            <a:chExt cx="11511479" cy="10705254"/>
          </a:xfrm>
        </p:grpSpPr>
        <p:sp>
          <p:nvSpPr>
            <p:cNvPr id="5" name="TextBox 5"/>
            <p:cNvSpPr txBox="1"/>
            <p:nvPr/>
          </p:nvSpPr>
          <p:spPr>
            <a:xfrm>
              <a:off x="0" y="2653982"/>
              <a:ext cx="11511479" cy="8051272"/>
            </a:xfrm>
            <a:prstGeom prst="rect">
              <a:avLst/>
            </a:prstGeom>
          </p:spPr>
          <p:txBody>
            <a:bodyPr lIns="0" tIns="0" rIns="0" bIns="0" rtlCol="0" anchor="t">
              <a:spAutoFit/>
            </a:bodyPr>
            <a:lstStyle/>
            <a:p>
              <a:pPr marL="772961" lvl="1" indent="-386481">
                <a:lnSpc>
                  <a:spcPts val="5191"/>
                </a:lnSpc>
                <a:spcBef>
                  <a:spcPts val="1944"/>
                </a:spcBef>
                <a:buFont typeface="Arial"/>
                <a:buChar char="•"/>
              </a:pPr>
              <a:r>
                <a:rPr lang="en-US" sz="3580" dirty="0" err="1">
                  <a:solidFill>
                    <a:srgbClr val="000000"/>
                  </a:solidFill>
                  <a:latin typeface="Open Sans 1"/>
                </a:rPr>
                <a:t>Hongos</a:t>
              </a:r>
              <a:endParaRPr lang="en-US" sz="3580" dirty="0">
                <a:solidFill>
                  <a:srgbClr val="000000"/>
                </a:solidFill>
                <a:latin typeface="Open Sans 1"/>
              </a:endParaRPr>
            </a:p>
            <a:p>
              <a:pPr marL="772961" lvl="1" indent="-386481">
                <a:lnSpc>
                  <a:spcPts val="5191"/>
                </a:lnSpc>
                <a:spcBef>
                  <a:spcPts val="1944"/>
                </a:spcBef>
                <a:buFont typeface="Arial"/>
                <a:buChar char="•"/>
              </a:pPr>
              <a:r>
                <a:rPr lang="en-US" sz="3580" dirty="0">
                  <a:solidFill>
                    <a:srgbClr val="000000"/>
                  </a:solidFill>
                  <a:latin typeface="Open Sans 1"/>
                </a:rPr>
                <a:t>Forma de los </a:t>
              </a:r>
              <a:r>
                <a:rPr lang="en-US" sz="3580" dirty="0" err="1">
                  <a:solidFill>
                    <a:srgbClr val="000000"/>
                  </a:solidFill>
                  <a:latin typeface="Open Sans 1"/>
                </a:rPr>
                <a:t>hongos</a:t>
              </a:r>
              <a:endParaRPr lang="en-US" sz="3580" dirty="0">
                <a:solidFill>
                  <a:srgbClr val="000000"/>
                </a:solidFill>
                <a:latin typeface="Open Sans 1"/>
              </a:endParaRPr>
            </a:p>
            <a:p>
              <a:pPr marL="772961" lvl="1" indent="-386481">
                <a:lnSpc>
                  <a:spcPts val="5191"/>
                </a:lnSpc>
                <a:spcBef>
                  <a:spcPts val="1944"/>
                </a:spcBef>
                <a:buFont typeface="Arial"/>
                <a:buChar char="•"/>
              </a:pPr>
              <a:r>
                <a:rPr lang="en-US" sz="3580" dirty="0" err="1">
                  <a:solidFill>
                    <a:srgbClr val="000000"/>
                  </a:solidFill>
                  <a:latin typeface="Open Sans 1"/>
                </a:rPr>
                <a:t>Estructura</a:t>
              </a:r>
              <a:endParaRPr lang="en-US" sz="3580" dirty="0">
                <a:solidFill>
                  <a:srgbClr val="000000"/>
                </a:solidFill>
                <a:latin typeface="Open Sans 1"/>
              </a:endParaRPr>
            </a:p>
            <a:p>
              <a:pPr marL="772961" lvl="1" indent="-386481">
                <a:lnSpc>
                  <a:spcPts val="5191"/>
                </a:lnSpc>
                <a:spcBef>
                  <a:spcPts val="1944"/>
                </a:spcBef>
                <a:buFont typeface="Arial"/>
                <a:buChar char="•"/>
              </a:pPr>
              <a:r>
                <a:rPr lang="en-US" sz="3580" dirty="0" err="1">
                  <a:solidFill>
                    <a:srgbClr val="000000"/>
                  </a:solidFill>
                  <a:latin typeface="Open Sans 1"/>
                </a:rPr>
                <a:t>Reproducción</a:t>
              </a:r>
              <a:endParaRPr lang="en-US" sz="3580" dirty="0">
                <a:solidFill>
                  <a:srgbClr val="000000"/>
                </a:solidFill>
                <a:latin typeface="Open Sans 1"/>
              </a:endParaRPr>
            </a:p>
            <a:p>
              <a:pPr marL="772961" lvl="1" indent="-386481">
                <a:lnSpc>
                  <a:spcPts val="5191"/>
                </a:lnSpc>
                <a:spcBef>
                  <a:spcPts val="1944"/>
                </a:spcBef>
                <a:buFont typeface="Arial"/>
                <a:buChar char="•"/>
              </a:pPr>
              <a:r>
                <a:rPr lang="en-US" sz="3580" dirty="0" err="1">
                  <a:solidFill>
                    <a:srgbClr val="000000"/>
                  </a:solidFill>
                  <a:latin typeface="Open Sans 1"/>
                </a:rPr>
                <a:t>Nutrición</a:t>
              </a:r>
              <a:endParaRPr lang="en-US" sz="3580" dirty="0">
                <a:solidFill>
                  <a:srgbClr val="000000"/>
                </a:solidFill>
                <a:latin typeface="Open Sans 1"/>
              </a:endParaRPr>
            </a:p>
            <a:p>
              <a:pPr marL="772961" lvl="1" indent="-386481">
                <a:lnSpc>
                  <a:spcPts val="5191"/>
                </a:lnSpc>
                <a:spcBef>
                  <a:spcPts val="1944"/>
                </a:spcBef>
                <a:buFont typeface="Arial"/>
                <a:buChar char="•"/>
              </a:pPr>
              <a:r>
                <a:rPr lang="en-US" sz="3580" dirty="0" err="1">
                  <a:solidFill>
                    <a:srgbClr val="000000"/>
                  </a:solidFill>
                  <a:latin typeface="Open Sans 1"/>
                </a:rPr>
                <a:t>Plantas</a:t>
              </a:r>
              <a:r>
                <a:rPr lang="en-US" sz="3580" dirty="0">
                  <a:solidFill>
                    <a:srgbClr val="000000"/>
                  </a:solidFill>
                  <a:latin typeface="Open Sans 1"/>
                </a:rPr>
                <a:t> vs. </a:t>
              </a:r>
              <a:r>
                <a:rPr lang="en-US" sz="3580" dirty="0" err="1">
                  <a:solidFill>
                    <a:srgbClr val="000000"/>
                  </a:solidFill>
                  <a:latin typeface="Open Sans 1"/>
                </a:rPr>
                <a:t>hongos</a:t>
              </a:r>
              <a:endParaRPr lang="en-US" sz="3580" dirty="0">
                <a:solidFill>
                  <a:srgbClr val="000000"/>
                </a:solidFill>
                <a:latin typeface="Open Sans 1"/>
              </a:endParaRPr>
            </a:p>
            <a:p>
              <a:pPr marL="772961" lvl="1" indent="-386481" algn="l">
                <a:lnSpc>
                  <a:spcPts val="5191"/>
                </a:lnSpc>
                <a:spcBef>
                  <a:spcPts val="1944"/>
                </a:spcBef>
                <a:buFont typeface="Arial"/>
                <a:buChar char="•"/>
              </a:pPr>
              <a:r>
                <a:rPr lang="en-US" sz="3580" dirty="0">
                  <a:solidFill>
                    <a:srgbClr val="000000"/>
                  </a:solidFill>
                  <a:latin typeface="Open Sans 1"/>
                </a:rPr>
                <a:t>Roles </a:t>
              </a:r>
              <a:r>
                <a:rPr lang="en-US" sz="3580" dirty="0" err="1">
                  <a:solidFill>
                    <a:srgbClr val="000000"/>
                  </a:solidFill>
                  <a:latin typeface="Open Sans 1"/>
                </a:rPr>
                <a:t>ecológico</a:t>
              </a:r>
              <a:r>
                <a:rPr lang="en-US" sz="3580" dirty="0">
                  <a:solidFill>
                    <a:srgbClr val="000000"/>
                  </a:solidFill>
                  <a:latin typeface="Open Sans 1"/>
                </a:rPr>
                <a:t> y </a:t>
              </a:r>
              <a:r>
                <a:rPr lang="en-US" sz="3580" dirty="0" err="1">
                  <a:solidFill>
                    <a:srgbClr val="000000"/>
                  </a:solidFill>
                  <a:latin typeface="Open Sans 1"/>
                </a:rPr>
                <a:t>usos</a:t>
              </a:r>
              <a:endParaRPr lang="en-US" sz="3580" dirty="0">
                <a:solidFill>
                  <a:srgbClr val="000000"/>
                </a:solidFill>
                <a:latin typeface="Open Sans 1"/>
              </a:endParaRPr>
            </a:p>
          </p:txBody>
        </p:sp>
        <p:sp>
          <p:nvSpPr>
            <p:cNvPr id="6" name="TextBox 6"/>
            <p:cNvSpPr txBox="1"/>
            <p:nvPr/>
          </p:nvSpPr>
          <p:spPr>
            <a:xfrm>
              <a:off x="0" y="-76200"/>
              <a:ext cx="10563485" cy="1745014"/>
            </a:xfrm>
            <a:prstGeom prst="rect">
              <a:avLst/>
            </a:prstGeom>
          </p:spPr>
          <p:txBody>
            <a:bodyPr lIns="0" tIns="0" rIns="0" bIns="0" rtlCol="0" anchor="t">
              <a:spAutoFit/>
            </a:bodyPr>
            <a:lstStyle/>
            <a:p>
              <a:pPr marL="0" lvl="0" indent="0">
                <a:lnSpc>
                  <a:spcPts val="10513"/>
                </a:lnSpc>
                <a:spcBef>
                  <a:spcPct val="0"/>
                </a:spcBef>
              </a:pPr>
              <a:r>
                <a:rPr lang="en-US" sz="8213" spc="-205">
                  <a:solidFill>
                    <a:srgbClr val="000000"/>
                  </a:solidFill>
                  <a:latin typeface="HK Grotesk Bold Bold"/>
                </a:rPr>
                <a:t>Outline</a:t>
              </a:r>
            </a:p>
          </p:txBody>
        </p:sp>
      </p:grpSp>
      <p:pic>
        <p:nvPicPr>
          <p:cNvPr id="7" name="Picture 7"/>
          <p:cNvPicPr>
            <a:picLocks noChangeAspect="1"/>
          </p:cNvPicPr>
          <p:nvPr/>
        </p:nvPicPr>
        <p:blipFill>
          <a:blip r:embed="rId2"/>
          <a:srcRect/>
          <a:stretch>
            <a:fillRect/>
          </a:stretch>
        </p:blipFill>
        <p:spPr>
          <a:xfrm>
            <a:off x="13613566" y="0"/>
            <a:ext cx="4316414" cy="333622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sp>
        <p:nvSpPr>
          <p:cNvPr id="2" name="AutoShape 2"/>
          <p:cNvSpPr/>
          <p:nvPr/>
        </p:nvSpPr>
        <p:spPr>
          <a:xfrm>
            <a:off x="9144000" y="1459183"/>
            <a:ext cx="9144000" cy="8827817"/>
          </a:xfrm>
          <a:prstGeom prst="rect">
            <a:avLst/>
          </a:prstGeom>
          <a:solidFill>
            <a:srgbClr val="FFC924"/>
          </a:solidFill>
        </p:spPr>
      </p:sp>
      <p:grpSp>
        <p:nvGrpSpPr>
          <p:cNvPr id="3" name="Group 3"/>
          <p:cNvGrpSpPr/>
          <p:nvPr/>
        </p:nvGrpSpPr>
        <p:grpSpPr>
          <a:xfrm>
            <a:off x="10515255" y="2482626"/>
            <a:ext cx="6401490" cy="4116271"/>
            <a:chOff x="0" y="0"/>
            <a:chExt cx="8535319" cy="5488361"/>
          </a:xfrm>
        </p:grpSpPr>
        <p:sp>
          <p:nvSpPr>
            <p:cNvPr id="4" name="TextBox 4"/>
            <p:cNvSpPr txBox="1"/>
            <p:nvPr/>
          </p:nvSpPr>
          <p:spPr>
            <a:xfrm>
              <a:off x="0" y="209550"/>
              <a:ext cx="8535319" cy="3593771"/>
            </a:xfrm>
            <a:prstGeom prst="rect">
              <a:avLst/>
            </a:prstGeom>
          </p:spPr>
          <p:txBody>
            <a:bodyPr lIns="0" tIns="0" rIns="0" bIns="0" rtlCol="0" anchor="t">
              <a:spAutoFit/>
            </a:bodyPr>
            <a:lstStyle/>
            <a:p>
              <a:pPr marL="0" lvl="0" indent="0" algn="ctr">
                <a:lnSpc>
                  <a:spcPts val="10295"/>
                </a:lnSpc>
                <a:spcBef>
                  <a:spcPct val="0"/>
                </a:spcBef>
              </a:pPr>
              <a:r>
                <a:rPr lang="en-US" sz="10399">
                  <a:solidFill>
                    <a:srgbClr val="FFFFFF"/>
                  </a:solidFill>
                  <a:latin typeface="HK Grotesk Bold Bold"/>
                </a:rPr>
                <a:t>¿Qué es la micología?</a:t>
              </a:r>
            </a:p>
          </p:txBody>
        </p:sp>
        <p:sp>
          <p:nvSpPr>
            <p:cNvPr id="5" name="TextBox 5"/>
            <p:cNvSpPr txBox="1"/>
            <p:nvPr/>
          </p:nvSpPr>
          <p:spPr>
            <a:xfrm>
              <a:off x="0" y="4469186"/>
              <a:ext cx="6652979" cy="1019175"/>
            </a:xfrm>
            <a:prstGeom prst="rect">
              <a:avLst/>
            </a:prstGeom>
          </p:spPr>
          <p:txBody>
            <a:bodyPr lIns="0" tIns="0" rIns="0" bIns="0" rtlCol="0" anchor="t">
              <a:spAutoFit/>
            </a:bodyPr>
            <a:lstStyle/>
            <a:p>
              <a:pPr algn="l">
                <a:lnSpc>
                  <a:spcPts val="6525"/>
                </a:lnSpc>
                <a:spcBef>
                  <a:spcPts val="4893"/>
                </a:spcBef>
              </a:pPr>
              <a:endParaRPr/>
            </a:p>
          </p:txBody>
        </p:sp>
      </p:grpSp>
      <p:pic>
        <p:nvPicPr>
          <p:cNvPr id="6" name="Picture 6"/>
          <p:cNvPicPr>
            <a:picLocks noChangeAspect="1"/>
          </p:cNvPicPr>
          <p:nvPr/>
        </p:nvPicPr>
        <p:blipFill>
          <a:blip r:embed="rId2"/>
          <a:srcRect t="15811" b="15811"/>
          <a:stretch>
            <a:fillRect/>
          </a:stretch>
        </p:blipFill>
        <p:spPr>
          <a:xfrm>
            <a:off x="860976" y="1857281"/>
            <a:ext cx="7209021" cy="6572439"/>
          </a:xfrm>
          <a:prstGeom prst="rect">
            <a:avLst/>
          </a:prstGeom>
        </p:spPr>
      </p:pic>
      <p:grpSp>
        <p:nvGrpSpPr>
          <p:cNvPr id="7" name="Group 7"/>
          <p:cNvGrpSpPr>
            <a:grpSpLocks noChangeAspect="1"/>
          </p:cNvGrpSpPr>
          <p:nvPr/>
        </p:nvGrpSpPr>
        <p:grpSpPr>
          <a:xfrm>
            <a:off x="667762" y="8897362"/>
            <a:ext cx="721877" cy="721877"/>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sp>
        <p:nvSpPr>
          <p:cNvPr id="9" name="TextBox 9"/>
          <p:cNvSpPr txBox="1"/>
          <p:nvPr/>
        </p:nvSpPr>
        <p:spPr>
          <a:xfrm>
            <a:off x="10382759" y="5787367"/>
            <a:ext cx="7045226" cy="811530"/>
          </a:xfrm>
          <a:prstGeom prst="rect">
            <a:avLst/>
          </a:prstGeom>
        </p:spPr>
        <p:txBody>
          <a:bodyPr lIns="0" tIns="0" rIns="0" bIns="0" rtlCol="0" anchor="t">
            <a:spAutoFit/>
          </a:bodyPr>
          <a:lstStyle/>
          <a:p>
            <a:pPr algn="ctr">
              <a:lnSpc>
                <a:spcPts val="6720"/>
              </a:lnSpc>
            </a:pPr>
            <a:r>
              <a:rPr lang="en-US" sz="4800">
                <a:solidFill>
                  <a:srgbClr val="000000"/>
                </a:solidFill>
                <a:latin typeface="Open Sans 2"/>
              </a:rPr>
              <a:t>El estudio de los hongos.</a:t>
            </a:r>
          </a:p>
        </p:txBody>
      </p:sp>
      <p:sp>
        <p:nvSpPr>
          <p:cNvPr id="10" name="TextBox 10"/>
          <p:cNvSpPr txBox="1"/>
          <p:nvPr/>
        </p:nvSpPr>
        <p:spPr>
          <a:xfrm>
            <a:off x="4043435" y="8496394"/>
            <a:ext cx="6264918" cy="212688"/>
          </a:xfrm>
          <a:prstGeom prst="rect">
            <a:avLst/>
          </a:prstGeom>
        </p:spPr>
        <p:txBody>
          <a:bodyPr lIns="0" tIns="0" rIns="0" bIns="0" rtlCol="0" anchor="t">
            <a:spAutoFit/>
          </a:bodyPr>
          <a:lstStyle/>
          <a:p>
            <a:pPr algn="ctr">
              <a:lnSpc>
                <a:spcPts val="1646"/>
              </a:lnSpc>
              <a:spcBef>
                <a:spcPct val="0"/>
              </a:spcBef>
            </a:pPr>
            <a:r>
              <a:rPr lang="en-US" sz="1285" spc="-32">
                <a:solidFill>
                  <a:srgbClr val="FFFFFF"/>
                </a:solidFill>
                <a:latin typeface="HK Grotesk Bold Bold"/>
              </a:rPr>
              <a:t>Foto por: Brooke Sykes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563738"/>
          </a:xfrm>
          <a:prstGeom prst="rect">
            <a:avLst/>
          </a:prstGeom>
          <a:solidFill>
            <a:srgbClr val="FFC924"/>
          </a:solidFill>
        </p:spPr>
      </p:sp>
      <p:sp>
        <p:nvSpPr>
          <p:cNvPr id="3" name="AutoShape 3"/>
          <p:cNvSpPr/>
          <p:nvPr/>
        </p:nvSpPr>
        <p:spPr>
          <a:xfrm>
            <a:off x="4774344" y="3574618"/>
            <a:ext cx="9525" cy="5882560"/>
          </a:xfrm>
          <a:prstGeom prst="rect">
            <a:avLst/>
          </a:prstGeom>
          <a:solidFill>
            <a:srgbClr val="191769">
              <a:alpha val="19608"/>
            </a:srgbClr>
          </a:solidFill>
        </p:spPr>
      </p:sp>
      <p:grpSp>
        <p:nvGrpSpPr>
          <p:cNvPr id="4" name="Group 4"/>
          <p:cNvGrpSpPr>
            <a:grpSpLocks noChangeAspect="1"/>
          </p:cNvGrpSpPr>
          <p:nvPr/>
        </p:nvGrpSpPr>
        <p:grpSpPr>
          <a:xfrm>
            <a:off x="16537423" y="1028700"/>
            <a:ext cx="721877" cy="721877"/>
            <a:chOff x="-2540" y="-2540"/>
            <a:chExt cx="6355080" cy="6355080"/>
          </a:xfrm>
        </p:grpSpPr>
        <p:sp>
          <p:nvSpPr>
            <p:cNvPr id="5" name="Freeform 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91769"/>
            </a:solidFill>
          </p:spPr>
        </p:sp>
      </p:grpSp>
      <p:sp>
        <p:nvSpPr>
          <p:cNvPr id="6" name="AutoShape 6"/>
          <p:cNvSpPr/>
          <p:nvPr/>
        </p:nvSpPr>
        <p:spPr>
          <a:xfrm>
            <a:off x="9139238" y="3574618"/>
            <a:ext cx="9525" cy="5882560"/>
          </a:xfrm>
          <a:prstGeom prst="rect">
            <a:avLst/>
          </a:prstGeom>
          <a:solidFill>
            <a:srgbClr val="191769">
              <a:alpha val="19608"/>
            </a:srgbClr>
          </a:solidFill>
        </p:spPr>
      </p:sp>
      <p:sp>
        <p:nvSpPr>
          <p:cNvPr id="7" name="AutoShape 7"/>
          <p:cNvSpPr/>
          <p:nvPr/>
        </p:nvSpPr>
        <p:spPr>
          <a:xfrm>
            <a:off x="13504131" y="3574618"/>
            <a:ext cx="9525" cy="5882560"/>
          </a:xfrm>
          <a:prstGeom prst="rect">
            <a:avLst/>
          </a:prstGeom>
          <a:solidFill>
            <a:srgbClr val="191769">
              <a:alpha val="19608"/>
            </a:srgbClr>
          </a:solidFill>
        </p:spPr>
      </p:sp>
      <p:sp>
        <p:nvSpPr>
          <p:cNvPr id="8" name="TextBox 8"/>
          <p:cNvSpPr txBox="1"/>
          <p:nvPr/>
        </p:nvSpPr>
        <p:spPr>
          <a:xfrm>
            <a:off x="1028700" y="2143481"/>
            <a:ext cx="13703328" cy="973863"/>
          </a:xfrm>
          <a:prstGeom prst="rect">
            <a:avLst/>
          </a:prstGeom>
        </p:spPr>
        <p:txBody>
          <a:bodyPr lIns="0" tIns="0" rIns="0" bIns="0" rtlCol="0" anchor="t">
            <a:spAutoFit/>
          </a:bodyPr>
          <a:lstStyle/>
          <a:p>
            <a:pPr marL="0" lvl="0" indent="0">
              <a:lnSpc>
                <a:spcPts val="7226"/>
              </a:lnSpc>
              <a:spcBef>
                <a:spcPct val="0"/>
              </a:spcBef>
            </a:pPr>
            <a:r>
              <a:rPr lang="en-US" sz="7299">
                <a:solidFill>
                  <a:srgbClr val="191769"/>
                </a:solidFill>
                <a:latin typeface="HK Grotesk Bold"/>
              </a:rPr>
              <a:t>Ramas de la micología</a:t>
            </a:r>
          </a:p>
        </p:txBody>
      </p:sp>
      <p:grpSp>
        <p:nvGrpSpPr>
          <p:cNvPr id="9" name="Group 9"/>
          <p:cNvGrpSpPr/>
          <p:nvPr/>
        </p:nvGrpSpPr>
        <p:grpSpPr>
          <a:xfrm>
            <a:off x="594095" y="4624994"/>
            <a:ext cx="3805401" cy="1365680"/>
            <a:chOff x="0" y="0"/>
            <a:chExt cx="5073868" cy="1820907"/>
          </a:xfrm>
        </p:grpSpPr>
        <p:sp>
          <p:nvSpPr>
            <p:cNvPr id="10" name="TextBox 10"/>
            <p:cNvSpPr txBox="1"/>
            <p:nvPr/>
          </p:nvSpPr>
          <p:spPr>
            <a:xfrm>
              <a:off x="0" y="-38100"/>
              <a:ext cx="5073868" cy="764032"/>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Micología médica</a:t>
              </a:r>
            </a:p>
          </p:txBody>
        </p:sp>
        <p:sp>
          <p:nvSpPr>
            <p:cNvPr id="11" name="TextBox 11"/>
            <p:cNvSpPr txBox="1"/>
            <p:nvPr/>
          </p:nvSpPr>
          <p:spPr>
            <a:xfrm>
              <a:off x="288847" y="1478219"/>
              <a:ext cx="4496175" cy="342688"/>
            </a:xfrm>
            <a:prstGeom prst="rect">
              <a:avLst/>
            </a:prstGeom>
          </p:spPr>
          <p:txBody>
            <a:bodyPr lIns="0" tIns="0" rIns="0" bIns="0" rtlCol="0" anchor="t">
              <a:spAutoFit/>
            </a:bodyPr>
            <a:lstStyle/>
            <a:p>
              <a:pPr algn="ctr">
                <a:lnSpc>
                  <a:spcPts val="2240"/>
                </a:lnSpc>
              </a:pPr>
              <a:endParaRPr/>
            </a:p>
          </p:txBody>
        </p:sp>
      </p:grpSp>
      <p:sp>
        <p:nvSpPr>
          <p:cNvPr id="12" name="TextBox 12"/>
          <p:cNvSpPr txBox="1"/>
          <p:nvPr/>
        </p:nvSpPr>
        <p:spPr>
          <a:xfrm>
            <a:off x="5142008" y="4586894"/>
            <a:ext cx="3527274" cy="582549"/>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Taxonomía</a:t>
            </a:r>
          </a:p>
        </p:txBody>
      </p:sp>
      <p:sp>
        <p:nvSpPr>
          <p:cNvPr id="13" name="TextBox 13"/>
          <p:cNvSpPr txBox="1"/>
          <p:nvPr/>
        </p:nvSpPr>
        <p:spPr>
          <a:xfrm>
            <a:off x="9553126" y="4270438"/>
            <a:ext cx="3261019" cy="1163574"/>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Micología de alimentos</a:t>
            </a:r>
          </a:p>
        </p:txBody>
      </p:sp>
      <p:sp>
        <p:nvSpPr>
          <p:cNvPr id="14" name="TextBox 14"/>
          <p:cNvSpPr txBox="1"/>
          <p:nvPr/>
        </p:nvSpPr>
        <p:spPr>
          <a:xfrm>
            <a:off x="13504131" y="4560951"/>
            <a:ext cx="4834343" cy="582549"/>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Micología ambiental</a:t>
            </a:r>
          </a:p>
        </p:txBody>
      </p:sp>
      <p:sp>
        <p:nvSpPr>
          <p:cNvPr id="15" name="AutoShape 15"/>
          <p:cNvSpPr/>
          <p:nvPr/>
        </p:nvSpPr>
        <p:spPr>
          <a:xfrm>
            <a:off x="594095" y="5990674"/>
            <a:ext cx="17144542" cy="0"/>
          </a:xfrm>
          <a:prstGeom prst="line">
            <a:avLst/>
          </a:prstGeom>
          <a:ln w="47625" cap="rnd">
            <a:solidFill>
              <a:srgbClr val="191769"/>
            </a:solidFill>
            <a:prstDash val="solid"/>
            <a:headEnd type="none" w="sm" len="sm"/>
            <a:tailEnd type="none" w="sm" len="sm"/>
          </a:ln>
        </p:spPr>
      </p:sp>
      <p:grpSp>
        <p:nvGrpSpPr>
          <p:cNvPr id="16" name="Group 16"/>
          <p:cNvGrpSpPr/>
          <p:nvPr/>
        </p:nvGrpSpPr>
        <p:grpSpPr>
          <a:xfrm>
            <a:off x="594095" y="7114967"/>
            <a:ext cx="3805401" cy="1365680"/>
            <a:chOff x="0" y="0"/>
            <a:chExt cx="5073868" cy="1820907"/>
          </a:xfrm>
        </p:grpSpPr>
        <p:sp>
          <p:nvSpPr>
            <p:cNvPr id="17" name="TextBox 17"/>
            <p:cNvSpPr txBox="1"/>
            <p:nvPr/>
          </p:nvSpPr>
          <p:spPr>
            <a:xfrm>
              <a:off x="0" y="-38100"/>
              <a:ext cx="5073868" cy="764032"/>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Fitopatología</a:t>
              </a:r>
            </a:p>
          </p:txBody>
        </p:sp>
        <p:sp>
          <p:nvSpPr>
            <p:cNvPr id="18" name="TextBox 18"/>
            <p:cNvSpPr txBox="1"/>
            <p:nvPr/>
          </p:nvSpPr>
          <p:spPr>
            <a:xfrm>
              <a:off x="288847" y="1478219"/>
              <a:ext cx="4496175" cy="342688"/>
            </a:xfrm>
            <a:prstGeom prst="rect">
              <a:avLst/>
            </a:prstGeom>
          </p:spPr>
          <p:txBody>
            <a:bodyPr lIns="0" tIns="0" rIns="0" bIns="0" rtlCol="0" anchor="t">
              <a:spAutoFit/>
            </a:bodyPr>
            <a:lstStyle/>
            <a:p>
              <a:pPr algn="ctr">
                <a:lnSpc>
                  <a:spcPts val="2240"/>
                </a:lnSpc>
              </a:pPr>
              <a:endParaRPr/>
            </a:p>
          </p:txBody>
        </p:sp>
      </p:grpSp>
      <p:grpSp>
        <p:nvGrpSpPr>
          <p:cNvPr id="19" name="Group 19"/>
          <p:cNvGrpSpPr/>
          <p:nvPr/>
        </p:nvGrpSpPr>
        <p:grpSpPr>
          <a:xfrm>
            <a:off x="5002945" y="7114967"/>
            <a:ext cx="3805401" cy="1365680"/>
            <a:chOff x="0" y="0"/>
            <a:chExt cx="5073868" cy="1820907"/>
          </a:xfrm>
        </p:grpSpPr>
        <p:sp>
          <p:nvSpPr>
            <p:cNvPr id="20" name="TextBox 20"/>
            <p:cNvSpPr txBox="1"/>
            <p:nvPr/>
          </p:nvSpPr>
          <p:spPr>
            <a:xfrm>
              <a:off x="0" y="-38100"/>
              <a:ext cx="5073868" cy="764032"/>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Micología industrial</a:t>
              </a:r>
            </a:p>
          </p:txBody>
        </p:sp>
        <p:sp>
          <p:nvSpPr>
            <p:cNvPr id="21" name="TextBox 21"/>
            <p:cNvSpPr txBox="1"/>
            <p:nvPr/>
          </p:nvSpPr>
          <p:spPr>
            <a:xfrm>
              <a:off x="288847" y="1478219"/>
              <a:ext cx="4496175" cy="342688"/>
            </a:xfrm>
            <a:prstGeom prst="rect">
              <a:avLst/>
            </a:prstGeom>
          </p:spPr>
          <p:txBody>
            <a:bodyPr lIns="0" tIns="0" rIns="0" bIns="0" rtlCol="0" anchor="t">
              <a:spAutoFit/>
            </a:bodyPr>
            <a:lstStyle/>
            <a:p>
              <a:pPr algn="ctr">
                <a:lnSpc>
                  <a:spcPts val="2240"/>
                </a:lnSpc>
              </a:pPr>
              <a:endParaRPr/>
            </a:p>
          </p:txBody>
        </p:sp>
      </p:grpSp>
      <p:grpSp>
        <p:nvGrpSpPr>
          <p:cNvPr id="22" name="Group 22"/>
          <p:cNvGrpSpPr/>
          <p:nvPr/>
        </p:nvGrpSpPr>
        <p:grpSpPr>
          <a:xfrm>
            <a:off x="9414063" y="7114967"/>
            <a:ext cx="3805401" cy="1365680"/>
            <a:chOff x="0" y="0"/>
            <a:chExt cx="5073868" cy="1820907"/>
          </a:xfrm>
        </p:grpSpPr>
        <p:sp>
          <p:nvSpPr>
            <p:cNvPr id="23" name="TextBox 23"/>
            <p:cNvSpPr txBox="1"/>
            <p:nvPr/>
          </p:nvSpPr>
          <p:spPr>
            <a:xfrm>
              <a:off x="0" y="-38100"/>
              <a:ext cx="5073868" cy="764032"/>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Micología marina</a:t>
              </a:r>
            </a:p>
          </p:txBody>
        </p:sp>
        <p:sp>
          <p:nvSpPr>
            <p:cNvPr id="24" name="TextBox 24"/>
            <p:cNvSpPr txBox="1"/>
            <p:nvPr/>
          </p:nvSpPr>
          <p:spPr>
            <a:xfrm>
              <a:off x="288847" y="1478219"/>
              <a:ext cx="4496175" cy="342688"/>
            </a:xfrm>
            <a:prstGeom prst="rect">
              <a:avLst/>
            </a:prstGeom>
          </p:spPr>
          <p:txBody>
            <a:bodyPr lIns="0" tIns="0" rIns="0" bIns="0" rtlCol="0" anchor="t">
              <a:spAutoFit/>
            </a:bodyPr>
            <a:lstStyle/>
            <a:p>
              <a:pPr algn="ctr">
                <a:lnSpc>
                  <a:spcPts val="2240"/>
                </a:lnSpc>
              </a:pPr>
              <a:endParaRPr/>
            </a:p>
          </p:txBody>
        </p:sp>
      </p:grpSp>
      <p:grpSp>
        <p:nvGrpSpPr>
          <p:cNvPr id="25" name="Group 25"/>
          <p:cNvGrpSpPr/>
          <p:nvPr/>
        </p:nvGrpSpPr>
        <p:grpSpPr>
          <a:xfrm>
            <a:off x="13933236" y="7114967"/>
            <a:ext cx="3805401" cy="1365680"/>
            <a:chOff x="0" y="0"/>
            <a:chExt cx="5073868" cy="1820907"/>
          </a:xfrm>
        </p:grpSpPr>
        <p:sp>
          <p:nvSpPr>
            <p:cNvPr id="26" name="TextBox 26"/>
            <p:cNvSpPr txBox="1"/>
            <p:nvPr/>
          </p:nvSpPr>
          <p:spPr>
            <a:xfrm>
              <a:off x="0" y="-38100"/>
              <a:ext cx="5073868" cy="764032"/>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Etnomicología</a:t>
              </a:r>
            </a:p>
          </p:txBody>
        </p:sp>
        <p:sp>
          <p:nvSpPr>
            <p:cNvPr id="27" name="TextBox 27"/>
            <p:cNvSpPr txBox="1"/>
            <p:nvPr/>
          </p:nvSpPr>
          <p:spPr>
            <a:xfrm>
              <a:off x="288847" y="1478219"/>
              <a:ext cx="4496175" cy="342688"/>
            </a:xfrm>
            <a:prstGeom prst="rect">
              <a:avLst/>
            </a:prstGeom>
          </p:spPr>
          <p:txBody>
            <a:bodyPr lIns="0" tIns="0" rIns="0" bIns="0" rtlCol="0" anchor="t">
              <a:spAutoFit/>
            </a:bodyPr>
            <a:lstStyle/>
            <a:p>
              <a:pPr algn="ctr">
                <a:lnSpc>
                  <a:spcPts val="2240"/>
                </a:lnSpc>
              </a:pPr>
              <a:endParaRPr/>
            </a:p>
          </p:txBody>
        </p:sp>
      </p:grpSp>
      <p:sp>
        <p:nvSpPr>
          <p:cNvPr id="28" name="TextBox 28"/>
          <p:cNvSpPr txBox="1"/>
          <p:nvPr/>
        </p:nvSpPr>
        <p:spPr>
          <a:xfrm>
            <a:off x="15968484" y="9438128"/>
            <a:ext cx="1291977" cy="438277"/>
          </a:xfrm>
          <a:prstGeom prst="rect">
            <a:avLst/>
          </a:prstGeom>
        </p:spPr>
        <p:txBody>
          <a:bodyPr lIns="0" tIns="0" rIns="0" bIns="0" rtlCol="0" anchor="t">
            <a:spAutoFit/>
          </a:bodyPr>
          <a:lstStyle/>
          <a:p>
            <a:pPr>
              <a:lnSpc>
                <a:spcPts val="3583"/>
              </a:lnSpc>
              <a:spcBef>
                <a:spcPct val="0"/>
              </a:spcBef>
            </a:pPr>
            <a:r>
              <a:rPr lang="en-US" sz="2800" spc="-70">
                <a:solidFill>
                  <a:srgbClr val="191769"/>
                </a:solidFill>
                <a:latin typeface="HK Grotesk Bold Bold"/>
              </a:rPr>
              <a:t>¡ Y MÁS!</a:t>
            </a:r>
          </a:p>
        </p:txBody>
      </p:sp>
      <p:sp>
        <p:nvSpPr>
          <p:cNvPr id="29" name="AutoShape 29"/>
          <p:cNvSpPr/>
          <p:nvPr/>
        </p:nvSpPr>
        <p:spPr>
          <a:xfrm rot="-5400000">
            <a:off x="6197957" y="6492085"/>
            <a:ext cx="5882560" cy="0"/>
          </a:xfrm>
          <a:prstGeom prst="line">
            <a:avLst/>
          </a:prstGeom>
          <a:ln w="47625" cap="rnd">
            <a:solidFill>
              <a:srgbClr val="191769"/>
            </a:solidFill>
            <a:prstDash val="solid"/>
            <a:headEnd type="none" w="sm" len="sm"/>
            <a:tailEnd type="none" w="sm" len="sm"/>
          </a:ln>
        </p:spPr>
      </p:sp>
      <p:sp>
        <p:nvSpPr>
          <p:cNvPr id="30" name="AutoShape 30"/>
          <p:cNvSpPr/>
          <p:nvPr/>
        </p:nvSpPr>
        <p:spPr>
          <a:xfrm rot="-5400000">
            <a:off x="1858971" y="6541805"/>
            <a:ext cx="5783121" cy="0"/>
          </a:xfrm>
          <a:prstGeom prst="line">
            <a:avLst/>
          </a:prstGeom>
          <a:ln w="47625" cap="rnd">
            <a:solidFill>
              <a:srgbClr val="191769"/>
            </a:solidFill>
            <a:prstDash val="solid"/>
            <a:headEnd type="none" w="sm" len="sm"/>
            <a:tailEnd type="none" w="sm" len="sm"/>
          </a:ln>
        </p:spPr>
      </p:sp>
      <p:sp>
        <p:nvSpPr>
          <p:cNvPr id="31" name="AutoShape 31"/>
          <p:cNvSpPr/>
          <p:nvPr/>
        </p:nvSpPr>
        <p:spPr>
          <a:xfrm rot="-5400000">
            <a:off x="10539039" y="6591524"/>
            <a:ext cx="5882560" cy="0"/>
          </a:xfrm>
          <a:prstGeom prst="line">
            <a:avLst/>
          </a:prstGeom>
          <a:ln w="47625" cap="rnd">
            <a:solidFill>
              <a:srgbClr val="191769"/>
            </a:solidFill>
            <a:prstDash val="solid"/>
            <a:headEnd type="none" w="sm" len="sm"/>
            <a:tailEnd type="none" w="sm" len="sm"/>
          </a:ln>
        </p:spPr>
      </p:sp>
      <p:sp>
        <p:nvSpPr>
          <p:cNvPr id="32" name="TextBox 32"/>
          <p:cNvSpPr txBox="1"/>
          <p:nvPr/>
        </p:nvSpPr>
        <p:spPr>
          <a:xfrm>
            <a:off x="9029551" y="4833176"/>
            <a:ext cx="228898" cy="582549"/>
          </a:xfrm>
          <a:prstGeom prst="rect">
            <a:avLst/>
          </a:prstGeom>
        </p:spPr>
        <p:txBody>
          <a:bodyPr lIns="0" tIns="0" rIns="0" bIns="0" rtlCol="0" anchor="t">
            <a:spAutoFit/>
          </a:bodyPr>
          <a:lstStyle/>
          <a:p>
            <a:pPr algn="ctr">
              <a:lnSpc>
                <a:spcPts val="4608"/>
              </a:lnSpc>
              <a:spcBef>
                <a:spcPct val="0"/>
              </a:spcBef>
            </a:pPr>
            <a:r>
              <a:rPr lang="en-US" sz="3600" spc="-90">
                <a:solidFill>
                  <a:srgbClr val="000000"/>
                </a:solidFill>
                <a:latin typeface="HK Grotesk Bold Bold"/>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563738"/>
          </a:xfrm>
          <a:prstGeom prst="rect">
            <a:avLst/>
          </a:prstGeom>
          <a:solidFill>
            <a:srgbClr val="FFC924"/>
          </a:solidFill>
        </p:spPr>
      </p:sp>
      <p:sp>
        <p:nvSpPr>
          <p:cNvPr id="3" name="AutoShape 3"/>
          <p:cNvSpPr/>
          <p:nvPr/>
        </p:nvSpPr>
        <p:spPr>
          <a:xfrm>
            <a:off x="4774344" y="3574618"/>
            <a:ext cx="9525" cy="5882560"/>
          </a:xfrm>
          <a:prstGeom prst="rect">
            <a:avLst/>
          </a:prstGeom>
          <a:solidFill>
            <a:srgbClr val="191769">
              <a:alpha val="19608"/>
            </a:srgbClr>
          </a:solidFill>
        </p:spPr>
      </p:sp>
      <p:grpSp>
        <p:nvGrpSpPr>
          <p:cNvPr id="4" name="Group 4"/>
          <p:cNvGrpSpPr>
            <a:grpSpLocks noChangeAspect="1"/>
          </p:cNvGrpSpPr>
          <p:nvPr/>
        </p:nvGrpSpPr>
        <p:grpSpPr>
          <a:xfrm>
            <a:off x="16537423" y="1028700"/>
            <a:ext cx="721877" cy="721877"/>
            <a:chOff x="-2540" y="-2540"/>
            <a:chExt cx="6355080" cy="6355080"/>
          </a:xfrm>
        </p:grpSpPr>
        <p:sp>
          <p:nvSpPr>
            <p:cNvPr id="5" name="Freeform 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91769"/>
            </a:solidFill>
          </p:spPr>
        </p:sp>
      </p:grpSp>
      <p:sp>
        <p:nvSpPr>
          <p:cNvPr id="6" name="AutoShape 6"/>
          <p:cNvSpPr/>
          <p:nvPr/>
        </p:nvSpPr>
        <p:spPr>
          <a:xfrm>
            <a:off x="9139238" y="3574618"/>
            <a:ext cx="9525" cy="5882560"/>
          </a:xfrm>
          <a:prstGeom prst="rect">
            <a:avLst/>
          </a:prstGeom>
          <a:solidFill>
            <a:srgbClr val="191769">
              <a:alpha val="19608"/>
            </a:srgbClr>
          </a:solidFill>
        </p:spPr>
      </p:sp>
      <p:sp>
        <p:nvSpPr>
          <p:cNvPr id="7" name="AutoShape 7"/>
          <p:cNvSpPr/>
          <p:nvPr/>
        </p:nvSpPr>
        <p:spPr>
          <a:xfrm>
            <a:off x="13504131" y="3574618"/>
            <a:ext cx="9525" cy="5882560"/>
          </a:xfrm>
          <a:prstGeom prst="rect">
            <a:avLst/>
          </a:prstGeom>
          <a:solidFill>
            <a:srgbClr val="191769">
              <a:alpha val="19608"/>
            </a:srgbClr>
          </a:solidFill>
        </p:spPr>
      </p:sp>
      <p:pic>
        <p:nvPicPr>
          <p:cNvPr id="8" name="Picture 8"/>
          <p:cNvPicPr>
            <a:picLocks noChangeAspect="1"/>
          </p:cNvPicPr>
          <p:nvPr/>
        </p:nvPicPr>
        <p:blipFill>
          <a:blip r:embed="rId2"/>
          <a:srcRect l="2551" r="2551"/>
          <a:stretch>
            <a:fillRect/>
          </a:stretch>
        </p:blipFill>
        <p:spPr>
          <a:xfrm>
            <a:off x="666710" y="4689300"/>
            <a:ext cx="3740383" cy="3941507"/>
          </a:xfrm>
          <a:prstGeom prst="rect">
            <a:avLst/>
          </a:prstGeom>
        </p:spPr>
      </p:pic>
      <p:pic>
        <p:nvPicPr>
          <p:cNvPr id="9" name="Picture 9"/>
          <p:cNvPicPr>
            <a:picLocks noChangeAspect="1"/>
          </p:cNvPicPr>
          <p:nvPr/>
        </p:nvPicPr>
        <p:blipFill>
          <a:blip r:embed="rId3"/>
          <a:srcRect l="7879" t="11921" r="9325" b="18476"/>
          <a:stretch>
            <a:fillRect/>
          </a:stretch>
        </p:blipFill>
        <p:spPr>
          <a:xfrm>
            <a:off x="4842098" y="4925342"/>
            <a:ext cx="4127094" cy="3469422"/>
          </a:xfrm>
          <a:prstGeom prst="rect">
            <a:avLst/>
          </a:prstGeom>
        </p:spPr>
      </p:pic>
      <p:pic>
        <p:nvPicPr>
          <p:cNvPr id="10" name="Picture 10"/>
          <p:cNvPicPr>
            <a:picLocks noChangeAspect="1"/>
          </p:cNvPicPr>
          <p:nvPr/>
        </p:nvPicPr>
        <p:blipFill>
          <a:blip r:embed="rId4"/>
          <a:srcRect l="2551" r="2551"/>
          <a:stretch>
            <a:fillRect/>
          </a:stretch>
        </p:blipFill>
        <p:spPr>
          <a:xfrm>
            <a:off x="9494982" y="4689300"/>
            <a:ext cx="3740383" cy="3941507"/>
          </a:xfrm>
          <a:prstGeom prst="rect">
            <a:avLst/>
          </a:prstGeom>
        </p:spPr>
      </p:pic>
      <p:sp>
        <p:nvSpPr>
          <p:cNvPr id="11" name="TextBox 11"/>
          <p:cNvSpPr txBox="1"/>
          <p:nvPr/>
        </p:nvSpPr>
        <p:spPr>
          <a:xfrm>
            <a:off x="1028700" y="2143481"/>
            <a:ext cx="13703328" cy="973863"/>
          </a:xfrm>
          <a:prstGeom prst="rect">
            <a:avLst/>
          </a:prstGeom>
        </p:spPr>
        <p:txBody>
          <a:bodyPr lIns="0" tIns="0" rIns="0" bIns="0" rtlCol="0" anchor="t">
            <a:spAutoFit/>
          </a:bodyPr>
          <a:lstStyle/>
          <a:p>
            <a:pPr marL="0" lvl="0" indent="0">
              <a:lnSpc>
                <a:spcPts val="7226"/>
              </a:lnSpc>
              <a:spcBef>
                <a:spcPct val="0"/>
              </a:spcBef>
            </a:pPr>
            <a:r>
              <a:rPr lang="en-US" sz="7299">
                <a:solidFill>
                  <a:srgbClr val="191769"/>
                </a:solidFill>
                <a:latin typeface="HK Grotesk Bold"/>
              </a:rPr>
              <a:t>¿Dónde puedo trabajar?</a:t>
            </a:r>
          </a:p>
        </p:txBody>
      </p:sp>
      <p:grpSp>
        <p:nvGrpSpPr>
          <p:cNvPr id="12" name="Group 12"/>
          <p:cNvGrpSpPr/>
          <p:nvPr/>
        </p:nvGrpSpPr>
        <p:grpSpPr>
          <a:xfrm>
            <a:off x="968943" y="3777820"/>
            <a:ext cx="3135918" cy="1365680"/>
            <a:chOff x="0" y="0"/>
            <a:chExt cx="4181225" cy="1820907"/>
          </a:xfrm>
        </p:grpSpPr>
        <p:sp>
          <p:nvSpPr>
            <p:cNvPr id="13" name="TextBox 13"/>
            <p:cNvSpPr txBox="1"/>
            <p:nvPr/>
          </p:nvSpPr>
          <p:spPr>
            <a:xfrm>
              <a:off x="0" y="-38100"/>
              <a:ext cx="4181225" cy="764032"/>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Industria</a:t>
              </a:r>
            </a:p>
          </p:txBody>
        </p:sp>
        <p:sp>
          <p:nvSpPr>
            <p:cNvPr id="14" name="TextBox 14"/>
            <p:cNvSpPr txBox="1"/>
            <p:nvPr/>
          </p:nvSpPr>
          <p:spPr>
            <a:xfrm>
              <a:off x="238030" y="1478219"/>
              <a:ext cx="3705165" cy="342688"/>
            </a:xfrm>
            <a:prstGeom prst="rect">
              <a:avLst/>
            </a:prstGeom>
          </p:spPr>
          <p:txBody>
            <a:bodyPr lIns="0" tIns="0" rIns="0" bIns="0" rtlCol="0" anchor="t">
              <a:spAutoFit/>
            </a:bodyPr>
            <a:lstStyle/>
            <a:p>
              <a:pPr algn="ctr">
                <a:lnSpc>
                  <a:spcPts val="2240"/>
                </a:lnSpc>
              </a:pPr>
              <a:endParaRPr/>
            </a:p>
          </p:txBody>
        </p:sp>
      </p:grpSp>
      <p:sp>
        <p:nvSpPr>
          <p:cNvPr id="15" name="TextBox 15"/>
          <p:cNvSpPr txBox="1"/>
          <p:nvPr/>
        </p:nvSpPr>
        <p:spPr>
          <a:xfrm>
            <a:off x="5142008" y="3739720"/>
            <a:ext cx="3527274" cy="582549"/>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Gobierno</a:t>
            </a:r>
          </a:p>
        </p:txBody>
      </p:sp>
      <p:sp>
        <p:nvSpPr>
          <p:cNvPr id="16" name="TextBox 16"/>
          <p:cNvSpPr txBox="1"/>
          <p:nvPr/>
        </p:nvSpPr>
        <p:spPr>
          <a:xfrm>
            <a:off x="9601536" y="3739720"/>
            <a:ext cx="3527274" cy="582549"/>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Academica</a:t>
            </a:r>
          </a:p>
        </p:txBody>
      </p:sp>
      <p:sp>
        <p:nvSpPr>
          <p:cNvPr id="17" name="TextBox 17"/>
          <p:cNvSpPr txBox="1"/>
          <p:nvPr/>
        </p:nvSpPr>
        <p:spPr>
          <a:xfrm>
            <a:off x="14119490" y="3739720"/>
            <a:ext cx="3527274" cy="582549"/>
          </a:xfrm>
          <a:prstGeom prst="rect">
            <a:avLst/>
          </a:prstGeom>
        </p:spPr>
        <p:txBody>
          <a:bodyPr lIns="0" tIns="0" rIns="0" bIns="0" rtlCol="0" anchor="t">
            <a:spAutoFit/>
          </a:bodyPr>
          <a:lstStyle/>
          <a:p>
            <a:pPr marL="0" lvl="0" indent="0" algn="ctr">
              <a:lnSpc>
                <a:spcPts val="4608"/>
              </a:lnSpc>
            </a:pPr>
            <a:r>
              <a:rPr lang="en-US" sz="3600" spc="-90">
                <a:solidFill>
                  <a:srgbClr val="191769"/>
                </a:solidFill>
                <a:latin typeface="HK Grotesk Bold Bold"/>
              </a:rPr>
              <a:t>Museos</a:t>
            </a:r>
          </a:p>
        </p:txBody>
      </p:sp>
      <p:pic>
        <p:nvPicPr>
          <p:cNvPr id="18" name="Picture 18"/>
          <p:cNvPicPr>
            <a:picLocks noChangeAspect="1"/>
          </p:cNvPicPr>
          <p:nvPr/>
        </p:nvPicPr>
        <p:blipFill>
          <a:blip r:embed="rId5"/>
          <a:srcRect l="2551" r="2551"/>
          <a:stretch>
            <a:fillRect/>
          </a:stretch>
        </p:blipFill>
        <p:spPr>
          <a:xfrm>
            <a:off x="14012936" y="4689300"/>
            <a:ext cx="3740383" cy="3941507"/>
          </a:xfrm>
          <a:prstGeom prst="rect">
            <a:avLst/>
          </a:prstGeom>
        </p:spPr>
      </p:pic>
      <p:sp>
        <p:nvSpPr>
          <p:cNvPr id="19" name="TextBox 19"/>
          <p:cNvSpPr txBox="1"/>
          <p:nvPr/>
        </p:nvSpPr>
        <p:spPr>
          <a:xfrm>
            <a:off x="16252373" y="9438128"/>
            <a:ext cx="1291977" cy="438277"/>
          </a:xfrm>
          <a:prstGeom prst="rect">
            <a:avLst/>
          </a:prstGeom>
        </p:spPr>
        <p:txBody>
          <a:bodyPr lIns="0" tIns="0" rIns="0" bIns="0" rtlCol="0" anchor="t">
            <a:spAutoFit/>
          </a:bodyPr>
          <a:lstStyle/>
          <a:p>
            <a:pPr>
              <a:lnSpc>
                <a:spcPts val="3583"/>
              </a:lnSpc>
              <a:spcBef>
                <a:spcPct val="0"/>
              </a:spcBef>
            </a:pPr>
            <a:r>
              <a:rPr lang="en-US" sz="2800" spc="-70">
                <a:solidFill>
                  <a:srgbClr val="191769"/>
                </a:solidFill>
                <a:latin typeface="HK Grotesk Bold Bold"/>
              </a:rPr>
              <a:t>¡ Y MÁS!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98362" y="8897362"/>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30338" y="382709"/>
            <a:ext cx="1789901" cy="1291983"/>
          </a:xfrm>
          <a:prstGeom prst="rect">
            <a:avLst/>
          </a:prstGeom>
        </p:spPr>
      </p:pic>
      <p:pic>
        <p:nvPicPr>
          <p:cNvPr id="5" name="Picture 5"/>
          <p:cNvPicPr>
            <a:picLocks noChangeAspect="1"/>
          </p:cNvPicPr>
          <p:nvPr/>
        </p:nvPicPr>
        <p:blipFill>
          <a:blip r:embed="rId4"/>
          <a:srcRect/>
          <a:stretch>
            <a:fillRect/>
          </a:stretch>
        </p:blipFill>
        <p:spPr>
          <a:xfrm>
            <a:off x="995147" y="2594160"/>
            <a:ext cx="4796982" cy="6303201"/>
          </a:xfrm>
          <a:prstGeom prst="rect">
            <a:avLst/>
          </a:prstGeom>
        </p:spPr>
      </p:pic>
      <p:grpSp>
        <p:nvGrpSpPr>
          <p:cNvPr id="6" name="Group 6"/>
          <p:cNvGrpSpPr/>
          <p:nvPr/>
        </p:nvGrpSpPr>
        <p:grpSpPr>
          <a:xfrm>
            <a:off x="6623402" y="2452743"/>
            <a:ext cx="10996836" cy="7545358"/>
            <a:chOff x="0" y="0"/>
            <a:chExt cx="14662448" cy="10060477"/>
          </a:xfrm>
        </p:grpSpPr>
        <p:sp>
          <p:nvSpPr>
            <p:cNvPr id="7" name="TextBox 7"/>
            <p:cNvSpPr txBox="1"/>
            <p:nvPr/>
          </p:nvSpPr>
          <p:spPr>
            <a:xfrm>
              <a:off x="0" y="161925"/>
              <a:ext cx="14662448" cy="1321183"/>
            </a:xfrm>
            <a:prstGeom prst="rect">
              <a:avLst/>
            </a:prstGeom>
          </p:spPr>
          <p:txBody>
            <a:bodyPr lIns="0" tIns="0" rIns="0" bIns="0" rtlCol="0" anchor="t">
              <a:spAutoFit/>
            </a:bodyPr>
            <a:lstStyle/>
            <a:p>
              <a:pPr marL="0" lvl="0" indent="0" algn="l">
                <a:lnSpc>
                  <a:spcPts val="6934"/>
                </a:lnSpc>
                <a:spcBef>
                  <a:spcPct val="0"/>
                </a:spcBef>
              </a:pPr>
              <a:r>
                <a:rPr lang="en-US" sz="7300" spc="-182">
                  <a:solidFill>
                    <a:srgbClr val="FFFFFF"/>
                  </a:solidFill>
                  <a:latin typeface="HK Grotesk Bold Bold"/>
                </a:rPr>
                <a:t>Dr. Chad Lozada-Troche</a:t>
              </a:r>
            </a:p>
          </p:txBody>
        </p:sp>
        <p:sp>
          <p:nvSpPr>
            <p:cNvPr id="8" name="TextBox 8"/>
            <p:cNvSpPr txBox="1"/>
            <p:nvPr/>
          </p:nvSpPr>
          <p:spPr>
            <a:xfrm>
              <a:off x="0" y="2104523"/>
              <a:ext cx="13184746" cy="7955955"/>
            </a:xfrm>
            <a:prstGeom prst="rect">
              <a:avLst/>
            </a:prstGeom>
          </p:spPr>
          <p:txBody>
            <a:bodyPr lIns="0" tIns="0" rIns="0" bIns="0" rtlCol="0" anchor="t">
              <a:spAutoFit/>
            </a:bodyPr>
            <a:lstStyle/>
            <a:p>
              <a:pPr algn="just">
                <a:lnSpc>
                  <a:spcPts val="3044"/>
                </a:lnSpc>
                <a:spcBef>
                  <a:spcPts val="2282"/>
                </a:spcBef>
              </a:pPr>
              <a:r>
                <a:rPr lang="en-US" sz="2099">
                  <a:solidFill>
                    <a:srgbClr val="FFFFFF"/>
                  </a:solidFill>
                  <a:latin typeface="Open Sans 1"/>
                </a:rPr>
                <a:t>Natural de Cabo Rojo, Puerto Rico. Estudió un B.S. en Pre-médica (1994), M.S. con concentración en BIología, (Micología- 1997) y un Ph.D. en Oceanografía Biológica con concentración en Botánica Marina (2009) en el RUM. Posee 26 años de experiencia como docente a Nivel Universitario. Entre las aportaciones científicas incluyen la descripción de nuevos géneros y especies de macroalgas del Caribe y el Oceano Atlántico, proveer experiencias de investigación a estudiantes sub-graduados en las áreas de ficolología (sistemática de macroalgas), micología (contaminantes ambientales, hongos en alimentos, hongos acuáticos, hongos endófitos de mangles y hierbas marinas). Ha participado en conferencias locales, nacionales e internacionales a lo largo de su Carrera Académica. Actualmente es Catedrático Asociado en la Universidad de Puerto Rico en Cayey donde enseña cursos de Genética, Micología Médica, Micología Económica, Introducción a la Botánica Marina, Introducción a la Sistemática Molecular e Introducción a la Investigación Biológica.</a:t>
              </a:r>
            </a:p>
            <a:p>
              <a:pPr marL="0" lvl="0" indent="0" algn="l">
                <a:lnSpc>
                  <a:spcPts val="2610"/>
                </a:lnSpc>
                <a:spcBef>
                  <a:spcPts val="1957"/>
                </a:spcBef>
              </a:pPr>
              <a:endParaRPr lang="en-US" sz="2099">
                <a:solidFill>
                  <a:srgbClr val="FFFFFF"/>
                </a:solidFill>
                <a:latin typeface="Open Sans 1"/>
              </a:endParaRPr>
            </a:p>
          </p:txBody>
        </p:sp>
      </p:grpSp>
      <p:sp>
        <p:nvSpPr>
          <p:cNvPr id="9" name="TextBox 9"/>
          <p:cNvSpPr txBox="1"/>
          <p:nvPr/>
        </p:nvSpPr>
        <p:spPr>
          <a:xfrm>
            <a:off x="995147" y="805972"/>
            <a:ext cx="4964347" cy="1795253"/>
          </a:xfrm>
          <a:prstGeom prst="rect">
            <a:avLst/>
          </a:prstGeom>
        </p:spPr>
        <p:txBody>
          <a:bodyPr lIns="0" tIns="0" rIns="0" bIns="0" rtlCol="0" anchor="t">
            <a:spAutoFit/>
          </a:bodyPr>
          <a:lstStyle/>
          <a:p>
            <a:pPr>
              <a:lnSpc>
                <a:spcPts val="4662"/>
              </a:lnSpc>
            </a:pPr>
            <a:r>
              <a:rPr lang="en-US" sz="4200" u="sng" spc="-105">
                <a:solidFill>
                  <a:srgbClr val="FFFFFF"/>
                </a:solidFill>
                <a:latin typeface="HK Grotesk Bold Bold"/>
              </a:rPr>
              <a:t>Micólogo Puertorriqueño</a:t>
            </a:r>
          </a:p>
          <a:p>
            <a:pPr marL="0" lvl="0" indent="0" algn="l">
              <a:lnSpc>
                <a:spcPts val="4662"/>
              </a:lnSpc>
              <a:spcBef>
                <a:spcPct val="0"/>
              </a:spcBef>
            </a:pPr>
            <a:endParaRPr lang="en-US" sz="4200" u="sng" spc="-105">
              <a:solidFill>
                <a:srgbClr val="FFFFFF"/>
              </a:solidFill>
              <a:latin typeface="HK Grotesk Bold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98362" y="8897362"/>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3411" y="634011"/>
            <a:ext cx="1789901" cy="1291983"/>
          </a:xfrm>
          <a:prstGeom prst="rect">
            <a:avLst/>
          </a:prstGeom>
        </p:spPr>
      </p:pic>
      <p:pic>
        <p:nvPicPr>
          <p:cNvPr id="5" name="Picture 5"/>
          <p:cNvPicPr>
            <a:picLocks noChangeAspect="1"/>
          </p:cNvPicPr>
          <p:nvPr/>
        </p:nvPicPr>
        <p:blipFill>
          <a:blip r:embed="rId4"/>
          <a:srcRect/>
          <a:stretch>
            <a:fillRect/>
          </a:stretch>
        </p:blipFill>
        <p:spPr>
          <a:xfrm>
            <a:off x="1028700" y="2763884"/>
            <a:ext cx="4226041" cy="5669080"/>
          </a:xfrm>
          <a:prstGeom prst="rect">
            <a:avLst/>
          </a:prstGeom>
        </p:spPr>
      </p:pic>
      <p:grpSp>
        <p:nvGrpSpPr>
          <p:cNvPr id="6" name="Group 6"/>
          <p:cNvGrpSpPr/>
          <p:nvPr/>
        </p:nvGrpSpPr>
        <p:grpSpPr>
          <a:xfrm>
            <a:off x="5673826" y="2852528"/>
            <a:ext cx="12948510" cy="7133143"/>
            <a:chOff x="0" y="0"/>
            <a:chExt cx="17264680" cy="9510858"/>
          </a:xfrm>
        </p:grpSpPr>
        <p:sp>
          <p:nvSpPr>
            <p:cNvPr id="7" name="TextBox 7"/>
            <p:cNvSpPr txBox="1"/>
            <p:nvPr/>
          </p:nvSpPr>
          <p:spPr>
            <a:xfrm>
              <a:off x="0" y="161925"/>
              <a:ext cx="17264680" cy="2495257"/>
            </a:xfrm>
            <a:prstGeom prst="rect">
              <a:avLst/>
            </a:prstGeom>
          </p:spPr>
          <p:txBody>
            <a:bodyPr lIns="0" tIns="0" rIns="0" bIns="0" rtlCol="0" anchor="t">
              <a:spAutoFit/>
            </a:bodyPr>
            <a:lstStyle/>
            <a:p>
              <a:pPr>
                <a:lnSpc>
                  <a:spcPts val="6935"/>
                </a:lnSpc>
              </a:pPr>
              <a:r>
                <a:rPr lang="en-US" sz="7300" spc="-182">
                  <a:solidFill>
                    <a:srgbClr val="FFFFFF"/>
                  </a:solidFill>
                  <a:latin typeface="HK Grotesk Bold Bold"/>
                </a:rPr>
                <a:t>Dra. Sharon Cantrell </a:t>
              </a:r>
            </a:p>
            <a:p>
              <a:pPr marL="0" lvl="0" indent="0" algn="l">
                <a:lnSpc>
                  <a:spcPts val="6934"/>
                </a:lnSpc>
                <a:spcBef>
                  <a:spcPct val="0"/>
                </a:spcBef>
              </a:pPr>
              <a:endParaRPr lang="en-US" sz="7300" spc="-182">
                <a:solidFill>
                  <a:srgbClr val="FFFFFF"/>
                </a:solidFill>
                <a:latin typeface="HK Grotesk Bold Bold"/>
              </a:endParaRPr>
            </a:p>
          </p:txBody>
        </p:sp>
        <p:sp>
          <p:nvSpPr>
            <p:cNvPr id="8" name="TextBox 8"/>
            <p:cNvSpPr txBox="1"/>
            <p:nvPr/>
          </p:nvSpPr>
          <p:spPr>
            <a:xfrm>
              <a:off x="0" y="3269072"/>
              <a:ext cx="15524722" cy="6241786"/>
            </a:xfrm>
            <a:prstGeom prst="rect">
              <a:avLst/>
            </a:prstGeom>
          </p:spPr>
          <p:txBody>
            <a:bodyPr lIns="0" tIns="0" rIns="0" bIns="0" rtlCol="0" anchor="t">
              <a:spAutoFit/>
            </a:bodyPr>
            <a:lstStyle/>
            <a:p>
              <a:pPr>
                <a:lnSpc>
                  <a:spcPts val="3334"/>
                </a:lnSpc>
                <a:spcBef>
                  <a:spcPts val="2500"/>
                </a:spcBef>
              </a:pPr>
              <a:r>
                <a:rPr lang="en-US" sz="2299">
                  <a:solidFill>
                    <a:srgbClr val="FFFFFF"/>
                  </a:solidFill>
                  <a:latin typeface="Open Sans 1"/>
                </a:rPr>
                <a:t>Obtuvo un B.S. y un M.S. en la Universidad de Puerto Rico, Mayagüez, y un Doctorado en Fitopatología en la Universidad de Georgia, en donde estudio sistemática de discomicetos. Es la primera puertorriqueña en ser presidenta de la Mycological Society of America (MSA). Es profesora de la Escuela de Ciencias Naturales y Tecnología de la Universidad del Turabo en Gurabo, Puerto Rico. Su investigación está dirigida a la ecología fúngica, cambio climático, ambientes extremos, taxonomía y sistemática.</a:t>
              </a:r>
            </a:p>
            <a:p>
              <a:pPr>
                <a:lnSpc>
                  <a:spcPts val="2610"/>
                </a:lnSpc>
                <a:spcBef>
                  <a:spcPts val="1956"/>
                </a:spcBef>
              </a:pPr>
              <a:endParaRPr lang="en-US" sz="2299">
                <a:solidFill>
                  <a:srgbClr val="FFFFFF"/>
                </a:solidFill>
                <a:latin typeface="Open Sans 1"/>
              </a:endParaRPr>
            </a:p>
            <a:p>
              <a:pPr>
                <a:lnSpc>
                  <a:spcPts val="2610"/>
                </a:lnSpc>
                <a:spcBef>
                  <a:spcPts val="1956"/>
                </a:spcBef>
              </a:pPr>
              <a:endParaRPr lang="en-US" sz="2299">
                <a:solidFill>
                  <a:srgbClr val="FFFFFF"/>
                </a:solidFill>
                <a:latin typeface="Open Sans 1"/>
              </a:endParaRPr>
            </a:p>
            <a:p>
              <a:pPr marL="0" lvl="0" indent="0" algn="l">
                <a:lnSpc>
                  <a:spcPts val="2610"/>
                </a:lnSpc>
                <a:spcBef>
                  <a:spcPts val="1957"/>
                </a:spcBef>
              </a:pPr>
              <a:endParaRPr lang="en-US" sz="2299">
                <a:solidFill>
                  <a:srgbClr val="FFFFFF"/>
                </a:solidFill>
                <a:latin typeface="Open Sans 1"/>
              </a:endParaRPr>
            </a:p>
          </p:txBody>
        </p:sp>
      </p:grpSp>
      <p:sp>
        <p:nvSpPr>
          <p:cNvPr id="9" name="TextBox 9"/>
          <p:cNvSpPr txBox="1"/>
          <p:nvPr/>
        </p:nvSpPr>
        <p:spPr>
          <a:xfrm>
            <a:off x="1028700" y="1057275"/>
            <a:ext cx="3777377" cy="1795253"/>
          </a:xfrm>
          <a:prstGeom prst="rect">
            <a:avLst/>
          </a:prstGeom>
        </p:spPr>
        <p:txBody>
          <a:bodyPr lIns="0" tIns="0" rIns="0" bIns="0" rtlCol="0" anchor="t">
            <a:spAutoFit/>
          </a:bodyPr>
          <a:lstStyle/>
          <a:p>
            <a:pPr>
              <a:lnSpc>
                <a:spcPts val="4662"/>
              </a:lnSpc>
            </a:pPr>
            <a:r>
              <a:rPr lang="en-US" sz="4200" u="sng" spc="-105">
                <a:solidFill>
                  <a:srgbClr val="FFFFFF"/>
                </a:solidFill>
                <a:latin typeface="HK Grotesk Bold Bold"/>
              </a:rPr>
              <a:t>Micóloga Puertorriqueño</a:t>
            </a:r>
          </a:p>
          <a:p>
            <a:pPr marL="0" lvl="0" indent="0" algn="l">
              <a:lnSpc>
                <a:spcPts val="4662"/>
              </a:lnSpc>
              <a:spcBef>
                <a:spcPct val="0"/>
              </a:spcBef>
            </a:pPr>
            <a:endParaRPr lang="en-US" sz="4200" u="sng" spc="-105">
              <a:solidFill>
                <a:srgbClr val="FFFFFF"/>
              </a:solidFill>
              <a:latin typeface="HK Grotesk Bold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98362" y="8897362"/>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3411" y="634011"/>
            <a:ext cx="1789901" cy="1291983"/>
          </a:xfrm>
          <a:prstGeom prst="rect">
            <a:avLst/>
          </a:prstGeom>
        </p:spPr>
      </p:pic>
      <p:grpSp>
        <p:nvGrpSpPr>
          <p:cNvPr id="5" name="Group 5"/>
          <p:cNvGrpSpPr/>
          <p:nvPr/>
        </p:nvGrpSpPr>
        <p:grpSpPr>
          <a:xfrm>
            <a:off x="5673826" y="2852528"/>
            <a:ext cx="12948510" cy="8234422"/>
            <a:chOff x="0" y="0"/>
            <a:chExt cx="17264680" cy="10979229"/>
          </a:xfrm>
        </p:grpSpPr>
        <p:sp>
          <p:nvSpPr>
            <p:cNvPr id="6" name="TextBox 6"/>
            <p:cNvSpPr txBox="1"/>
            <p:nvPr/>
          </p:nvSpPr>
          <p:spPr>
            <a:xfrm>
              <a:off x="0" y="161925"/>
              <a:ext cx="17264680" cy="2495257"/>
            </a:xfrm>
            <a:prstGeom prst="rect">
              <a:avLst/>
            </a:prstGeom>
          </p:spPr>
          <p:txBody>
            <a:bodyPr lIns="0" tIns="0" rIns="0" bIns="0" rtlCol="0" anchor="t">
              <a:spAutoFit/>
            </a:bodyPr>
            <a:lstStyle/>
            <a:p>
              <a:pPr>
                <a:lnSpc>
                  <a:spcPts val="6935"/>
                </a:lnSpc>
              </a:pPr>
              <a:r>
                <a:rPr lang="en-US" sz="7300" spc="-182">
                  <a:solidFill>
                    <a:srgbClr val="FFFFFF"/>
                  </a:solidFill>
                  <a:latin typeface="HK Grotesk Bold Bold"/>
                </a:rPr>
                <a:t>Dra. Sofía Macchiaveli </a:t>
              </a:r>
            </a:p>
            <a:p>
              <a:pPr marL="0" lvl="0" indent="0" algn="l">
                <a:lnSpc>
                  <a:spcPts val="6934"/>
                </a:lnSpc>
                <a:spcBef>
                  <a:spcPct val="0"/>
                </a:spcBef>
              </a:pPr>
              <a:endParaRPr lang="en-US" sz="7300" spc="-182">
                <a:solidFill>
                  <a:srgbClr val="FFFFFF"/>
                </a:solidFill>
                <a:latin typeface="HK Grotesk Bold Bold"/>
              </a:endParaRPr>
            </a:p>
          </p:txBody>
        </p:sp>
        <p:sp>
          <p:nvSpPr>
            <p:cNvPr id="7" name="TextBox 7"/>
            <p:cNvSpPr txBox="1"/>
            <p:nvPr/>
          </p:nvSpPr>
          <p:spPr>
            <a:xfrm>
              <a:off x="0" y="3250022"/>
              <a:ext cx="15524722" cy="7729207"/>
            </a:xfrm>
            <a:prstGeom prst="rect">
              <a:avLst/>
            </a:prstGeom>
          </p:spPr>
          <p:txBody>
            <a:bodyPr lIns="0" tIns="0" rIns="0" bIns="0" rtlCol="0" anchor="t">
              <a:spAutoFit/>
            </a:bodyPr>
            <a:lstStyle/>
            <a:p>
              <a:pPr>
                <a:lnSpc>
                  <a:spcPts val="3914"/>
                </a:lnSpc>
                <a:spcBef>
                  <a:spcPts val="2934"/>
                </a:spcBef>
              </a:pPr>
              <a:r>
                <a:rPr lang="en-US" sz="2699">
                  <a:solidFill>
                    <a:srgbClr val="FFFFFF"/>
                  </a:solidFill>
                  <a:latin typeface="Open Sans 1"/>
                </a:rPr>
                <a:t>Natural de Mayagüez. Completo un bachillerato en Biología en la UPR-Mayagüez, donde hizo investigación con el Dr. Dimuth Siritunga en el área de Biotecnología de Plantas. Luego, completo un PhD en la Universidad de Wisconsin-Madison en Fitopatología con la Dra. Amanda Gevens, especialista de extensión en papas y hortalizas. Actualmente trabaja con el Servicio de Extensión Agrícola de la UPRM.</a:t>
              </a:r>
            </a:p>
            <a:p>
              <a:pPr>
                <a:lnSpc>
                  <a:spcPts val="3189"/>
                </a:lnSpc>
                <a:spcBef>
                  <a:spcPts val="2391"/>
                </a:spcBef>
              </a:pPr>
              <a:endParaRPr lang="en-US" sz="2699">
                <a:solidFill>
                  <a:srgbClr val="FFFFFF"/>
                </a:solidFill>
                <a:latin typeface="Open Sans 1"/>
              </a:endParaRPr>
            </a:p>
            <a:p>
              <a:pPr>
                <a:lnSpc>
                  <a:spcPts val="3189"/>
                </a:lnSpc>
                <a:spcBef>
                  <a:spcPts val="2391"/>
                </a:spcBef>
              </a:pPr>
              <a:endParaRPr lang="en-US" sz="2699">
                <a:solidFill>
                  <a:srgbClr val="FFFFFF"/>
                </a:solidFill>
                <a:latin typeface="Open Sans 1"/>
              </a:endParaRPr>
            </a:p>
            <a:p>
              <a:pPr>
                <a:lnSpc>
                  <a:spcPts val="3189"/>
                </a:lnSpc>
                <a:spcBef>
                  <a:spcPts val="2391"/>
                </a:spcBef>
              </a:pPr>
              <a:endParaRPr lang="en-US" sz="2699">
                <a:solidFill>
                  <a:srgbClr val="FFFFFF"/>
                </a:solidFill>
                <a:latin typeface="Open Sans 1"/>
              </a:endParaRPr>
            </a:p>
            <a:p>
              <a:pPr marL="0" lvl="0" indent="0" algn="l">
                <a:lnSpc>
                  <a:spcPts val="3189"/>
                </a:lnSpc>
                <a:spcBef>
                  <a:spcPts val="2392"/>
                </a:spcBef>
              </a:pPr>
              <a:endParaRPr lang="en-US" sz="2699">
                <a:solidFill>
                  <a:srgbClr val="FFFFFF"/>
                </a:solidFill>
                <a:latin typeface="Open Sans 1"/>
              </a:endParaRPr>
            </a:p>
          </p:txBody>
        </p:sp>
      </p:grpSp>
      <p:pic>
        <p:nvPicPr>
          <p:cNvPr id="8" name="Picture 8"/>
          <p:cNvPicPr>
            <a:picLocks noChangeAspect="1"/>
          </p:cNvPicPr>
          <p:nvPr/>
        </p:nvPicPr>
        <p:blipFill>
          <a:blip r:embed="rId4"/>
          <a:srcRect/>
          <a:stretch>
            <a:fillRect/>
          </a:stretch>
        </p:blipFill>
        <p:spPr>
          <a:xfrm>
            <a:off x="1028700" y="2852528"/>
            <a:ext cx="3909843" cy="5834689"/>
          </a:xfrm>
          <a:prstGeom prst="rect">
            <a:avLst/>
          </a:prstGeom>
        </p:spPr>
      </p:pic>
      <p:sp>
        <p:nvSpPr>
          <p:cNvPr id="9" name="TextBox 9"/>
          <p:cNvSpPr txBox="1"/>
          <p:nvPr/>
        </p:nvSpPr>
        <p:spPr>
          <a:xfrm>
            <a:off x="1028700" y="1057275"/>
            <a:ext cx="3777377" cy="1795253"/>
          </a:xfrm>
          <a:prstGeom prst="rect">
            <a:avLst/>
          </a:prstGeom>
        </p:spPr>
        <p:txBody>
          <a:bodyPr lIns="0" tIns="0" rIns="0" bIns="0" rtlCol="0" anchor="t">
            <a:spAutoFit/>
          </a:bodyPr>
          <a:lstStyle/>
          <a:p>
            <a:pPr>
              <a:lnSpc>
                <a:spcPts val="4662"/>
              </a:lnSpc>
            </a:pPr>
            <a:r>
              <a:rPr lang="en-US" sz="4200" u="sng" spc="-105">
                <a:solidFill>
                  <a:srgbClr val="FFFFFF"/>
                </a:solidFill>
                <a:latin typeface="HK Grotesk Bold Bold"/>
              </a:rPr>
              <a:t>Micóloga Puertorriqueño</a:t>
            </a:r>
          </a:p>
          <a:p>
            <a:pPr marL="0" lvl="0" indent="0" algn="l">
              <a:lnSpc>
                <a:spcPts val="4662"/>
              </a:lnSpc>
              <a:spcBef>
                <a:spcPct val="0"/>
              </a:spcBef>
            </a:pPr>
            <a:endParaRPr lang="en-US" sz="4200" u="sng" spc="-105">
              <a:solidFill>
                <a:srgbClr val="FFFFFF"/>
              </a:solidFill>
              <a:latin typeface="HK Grotesk Bold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98362" y="8897362"/>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3411" y="634011"/>
            <a:ext cx="1789901" cy="1291983"/>
          </a:xfrm>
          <a:prstGeom prst="rect">
            <a:avLst/>
          </a:prstGeom>
        </p:spPr>
      </p:pic>
      <p:pic>
        <p:nvPicPr>
          <p:cNvPr id="5" name="Picture 5"/>
          <p:cNvPicPr>
            <a:picLocks noChangeAspect="1"/>
          </p:cNvPicPr>
          <p:nvPr/>
        </p:nvPicPr>
        <p:blipFill>
          <a:blip r:embed="rId4"/>
          <a:srcRect l="55193" r="3530" b="1577"/>
          <a:stretch>
            <a:fillRect/>
          </a:stretch>
        </p:blipFill>
        <p:spPr>
          <a:xfrm>
            <a:off x="803189" y="2992454"/>
            <a:ext cx="4664676" cy="5811735"/>
          </a:xfrm>
          <a:prstGeom prst="rect">
            <a:avLst/>
          </a:prstGeom>
        </p:spPr>
      </p:pic>
      <p:grpSp>
        <p:nvGrpSpPr>
          <p:cNvPr id="6" name="Group 6"/>
          <p:cNvGrpSpPr/>
          <p:nvPr/>
        </p:nvGrpSpPr>
        <p:grpSpPr>
          <a:xfrm>
            <a:off x="6168096" y="2852528"/>
            <a:ext cx="12948510" cy="9601259"/>
            <a:chOff x="0" y="0"/>
            <a:chExt cx="17264680" cy="12801679"/>
          </a:xfrm>
        </p:grpSpPr>
        <p:sp>
          <p:nvSpPr>
            <p:cNvPr id="7" name="TextBox 7"/>
            <p:cNvSpPr txBox="1"/>
            <p:nvPr/>
          </p:nvSpPr>
          <p:spPr>
            <a:xfrm>
              <a:off x="0" y="161925"/>
              <a:ext cx="17264680" cy="2495257"/>
            </a:xfrm>
            <a:prstGeom prst="rect">
              <a:avLst/>
            </a:prstGeom>
          </p:spPr>
          <p:txBody>
            <a:bodyPr lIns="0" tIns="0" rIns="0" bIns="0" rtlCol="0" anchor="t">
              <a:spAutoFit/>
            </a:bodyPr>
            <a:lstStyle/>
            <a:p>
              <a:pPr>
                <a:lnSpc>
                  <a:spcPts val="6935"/>
                </a:lnSpc>
              </a:pPr>
              <a:r>
                <a:rPr lang="en-US" sz="7300" spc="-182">
                  <a:solidFill>
                    <a:srgbClr val="FFFFFF"/>
                  </a:solidFill>
                  <a:latin typeface="HK Grotesk Bold"/>
                </a:rPr>
                <a:t>Mareli Sanchez Julia </a:t>
              </a:r>
            </a:p>
            <a:p>
              <a:pPr marL="0" lvl="0" indent="0" algn="l">
                <a:lnSpc>
                  <a:spcPts val="6934"/>
                </a:lnSpc>
                <a:spcBef>
                  <a:spcPct val="0"/>
                </a:spcBef>
              </a:pPr>
              <a:endParaRPr lang="en-US" sz="7300" spc="-182">
                <a:solidFill>
                  <a:srgbClr val="FFFFFF"/>
                </a:solidFill>
                <a:latin typeface="HK Grotesk Bold"/>
              </a:endParaRPr>
            </a:p>
          </p:txBody>
        </p:sp>
        <p:sp>
          <p:nvSpPr>
            <p:cNvPr id="8" name="TextBox 8"/>
            <p:cNvSpPr txBox="1"/>
            <p:nvPr/>
          </p:nvSpPr>
          <p:spPr>
            <a:xfrm>
              <a:off x="0" y="3250022"/>
              <a:ext cx="15524722" cy="9551657"/>
            </a:xfrm>
            <a:prstGeom prst="rect">
              <a:avLst/>
            </a:prstGeom>
          </p:spPr>
          <p:txBody>
            <a:bodyPr lIns="0" tIns="0" rIns="0" bIns="0" rtlCol="0" anchor="t">
              <a:spAutoFit/>
            </a:bodyPr>
            <a:lstStyle/>
            <a:p>
              <a:pPr>
                <a:lnSpc>
                  <a:spcPts val="3914"/>
                </a:lnSpc>
                <a:spcBef>
                  <a:spcPts val="2934"/>
                </a:spcBef>
              </a:pPr>
              <a:r>
                <a:rPr lang="en-US" sz="2699">
                  <a:solidFill>
                    <a:srgbClr val="FFFFFF"/>
                  </a:solidFill>
                  <a:latin typeface="Open Sans 1"/>
                </a:rPr>
                <a:t>Original de San Juan, Puerto Rico. Obtuvo un bachillerato en Estudios Ambientales y Biología de Wofford College. Actualmente es candidata doctoral en la Universidad de Tulane. Su investigación se centra en cómo las propiedades del suelo y los rasgos biométricos de las plantas influyen en el ensamblaje y la diversidad de los hongos simbióticos de las plantas, tanto en los bosques tropicales ricos en especies como en los manglares costeros pobres en especies. </a:t>
              </a:r>
            </a:p>
            <a:p>
              <a:pPr>
                <a:lnSpc>
                  <a:spcPts val="3914"/>
                </a:lnSpc>
                <a:spcBef>
                  <a:spcPts val="2934"/>
                </a:spcBef>
              </a:pPr>
              <a:endParaRPr lang="en-US" sz="2699">
                <a:solidFill>
                  <a:srgbClr val="FFFFFF"/>
                </a:solidFill>
                <a:latin typeface="Open Sans 1"/>
              </a:endParaRPr>
            </a:p>
            <a:p>
              <a:pPr>
                <a:lnSpc>
                  <a:spcPts val="3189"/>
                </a:lnSpc>
                <a:spcBef>
                  <a:spcPts val="2391"/>
                </a:spcBef>
              </a:pPr>
              <a:endParaRPr lang="en-US" sz="2699">
                <a:solidFill>
                  <a:srgbClr val="FFFFFF"/>
                </a:solidFill>
                <a:latin typeface="Open Sans 1"/>
              </a:endParaRPr>
            </a:p>
            <a:p>
              <a:pPr>
                <a:lnSpc>
                  <a:spcPts val="3189"/>
                </a:lnSpc>
                <a:spcBef>
                  <a:spcPts val="2391"/>
                </a:spcBef>
              </a:pPr>
              <a:endParaRPr lang="en-US" sz="2699">
                <a:solidFill>
                  <a:srgbClr val="FFFFFF"/>
                </a:solidFill>
                <a:latin typeface="Open Sans 1"/>
              </a:endParaRPr>
            </a:p>
            <a:p>
              <a:pPr>
                <a:lnSpc>
                  <a:spcPts val="3189"/>
                </a:lnSpc>
                <a:spcBef>
                  <a:spcPts val="2391"/>
                </a:spcBef>
              </a:pPr>
              <a:endParaRPr lang="en-US" sz="2699">
                <a:solidFill>
                  <a:srgbClr val="FFFFFF"/>
                </a:solidFill>
                <a:latin typeface="Open Sans 1"/>
              </a:endParaRPr>
            </a:p>
            <a:p>
              <a:pPr marL="0" lvl="0" indent="0" algn="l">
                <a:lnSpc>
                  <a:spcPts val="3189"/>
                </a:lnSpc>
                <a:spcBef>
                  <a:spcPts val="2392"/>
                </a:spcBef>
              </a:pPr>
              <a:endParaRPr lang="en-US" sz="2699">
                <a:solidFill>
                  <a:srgbClr val="FFFFFF"/>
                </a:solidFill>
                <a:latin typeface="Open Sans 1"/>
              </a:endParaRPr>
            </a:p>
          </p:txBody>
        </p:sp>
      </p:grpSp>
      <p:sp>
        <p:nvSpPr>
          <p:cNvPr id="9" name="TextBox 9"/>
          <p:cNvSpPr txBox="1"/>
          <p:nvPr/>
        </p:nvSpPr>
        <p:spPr>
          <a:xfrm>
            <a:off x="1028700" y="1057275"/>
            <a:ext cx="3777377" cy="1795253"/>
          </a:xfrm>
          <a:prstGeom prst="rect">
            <a:avLst/>
          </a:prstGeom>
        </p:spPr>
        <p:txBody>
          <a:bodyPr lIns="0" tIns="0" rIns="0" bIns="0" rtlCol="0" anchor="t">
            <a:spAutoFit/>
          </a:bodyPr>
          <a:lstStyle/>
          <a:p>
            <a:pPr>
              <a:lnSpc>
                <a:spcPts val="4662"/>
              </a:lnSpc>
            </a:pPr>
            <a:r>
              <a:rPr lang="en-US" sz="4200" u="sng" spc="-105">
                <a:solidFill>
                  <a:srgbClr val="FFFFFF"/>
                </a:solidFill>
                <a:latin typeface="HK Grotesk Bold Bold"/>
              </a:rPr>
              <a:t>Micóloga Puertorriqueño</a:t>
            </a:r>
          </a:p>
          <a:p>
            <a:pPr marL="0" lvl="0" indent="0" algn="l">
              <a:lnSpc>
                <a:spcPts val="4662"/>
              </a:lnSpc>
              <a:spcBef>
                <a:spcPct val="0"/>
              </a:spcBef>
            </a:pPr>
            <a:endParaRPr lang="en-US" sz="4200" u="sng" spc="-105">
              <a:solidFill>
                <a:srgbClr val="FFFFFF"/>
              </a:solidFill>
              <a:latin typeface="HK Grotesk Bold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98362" y="8897362"/>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3411" y="634011"/>
            <a:ext cx="1789901" cy="1291983"/>
          </a:xfrm>
          <a:prstGeom prst="rect">
            <a:avLst/>
          </a:prstGeom>
        </p:spPr>
      </p:pic>
      <p:grpSp>
        <p:nvGrpSpPr>
          <p:cNvPr id="5" name="Group 5"/>
          <p:cNvGrpSpPr/>
          <p:nvPr/>
        </p:nvGrpSpPr>
        <p:grpSpPr>
          <a:xfrm>
            <a:off x="6168096" y="2973972"/>
            <a:ext cx="12948510" cy="10933819"/>
            <a:chOff x="0" y="161925"/>
            <a:chExt cx="17264680" cy="14578424"/>
          </a:xfrm>
        </p:grpSpPr>
        <p:sp>
          <p:nvSpPr>
            <p:cNvPr id="6" name="TextBox 6"/>
            <p:cNvSpPr txBox="1"/>
            <p:nvPr/>
          </p:nvSpPr>
          <p:spPr>
            <a:xfrm>
              <a:off x="0" y="161925"/>
              <a:ext cx="17264680" cy="2495257"/>
            </a:xfrm>
            <a:prstGeom prst="rect">
              <a:avLst/>
            </a:prstGeom>
          </p:spPr>
          <p:txBody>
            <a:bodyPr lIns="0" tIns="0" rIns="0" bIns="0" rtlCol="0" anchor="t">
              <a:spAutoFit/>
            </a:bodyPr>
            <a:lstStyle/>
            <a:p>
              <a:pPr>
                <a:lnSpc>
                  <a:spcPts val="6935"/>
                </a:lnSpc>
              </a:pPr>
              <a:r>
                <a:rPr lang="en-US" sz="7300" spc="-182" dirty="0">
                  <a:solidFill>
                    <a:srgbClr val="FFFFFF"/>
                  </a:solidFill>
                  <a:latin typeface="HK Grotesk Bold"/>
                </a:rPr>
                <a:t>Dra. Nicole Colón </a:t>
              </a:r>
              <a:r>
                <a:rPr lang="en-US" sz="7300" spc="-182" dirty="0" err="1">
                  <a:solidFill>
                    <a:srgbClr val="FFFFFF"/>
                  </a:solidFill>
                  <a:latin typeface="HK Grotesk Bold"/>
                </a:rPr>
                <a:t>Carrión</a:t>
              </a:r>
              <a:r>
                <a:rPr lang="en-US" sz="7300" spc="-182" dirty="0">
                  <a:solidFill>
                    <a:srgbClr val="FFFFFF"/>
                  </a:solidFill>
                  <a:latin typeface="HK Grotesk Bold"/>
                </a:rPr>
                <a:t> </a:t>
              </a:r>
            </a:p>
            <a:p>
              <a:pPr marL="0" lvl="0" indent="0" algn="l">
                <a:lnSpc>
                  <a:spcPts val="6934"/>
                </a:lnSpc>
                <a:spcBef>
                  <a:spcPct val="0"/>
                </a:spcBef>
              </a:pPr>
              <a:endParaRPr lang="en-US" sz="7300" spc="-182" dirty="0">
                <a:solidFill>
                  <a:srgbClr val="FFFFFF"/>
                </a:solidFill>
                <a:latin typeface="HK Grotesk Bold"/>
              </a:endParaRPr>
            </a:p>
          </p:txBody>
        </p:sp>
        <p:sp>
          <p:nvSpPr>
            <p:cNvPr id="7" name="TextBox 7"/>
            <p:cNvSpPr txBox="1"/>
            <p:nvPr/>
          </p:nvSpPr>
          <p:spPr>
            <a:xfrm>
              <a:off x="0" y="3250024"/>
              <a:ext cx="15524723" cy="11490325"/>
            </a:xfrm>
            <a:prstGeom prst="rect">
              <a:avLst/>
            </a:prstGeom>
          </p:spPr>
          <p:txBody>
            <a:bodyPr lIns="0" tIns="0" rIns="0" bIns="0" rtlCol="0" anchor="t">
              <a:spAutoFit/>
            </a:bodyPr>
            <a:lstStyle/>
            <a:p>
              <a:pPr>
                <a:lnSpc>
                  <a:spcPts val="3914"/>
                </a:lnSpc>
                <a:spcBef>
                  <a:spcPts val="2934"/>
                </a:spcBef>
              </a:pPr>
              <a:r>
                <a:rPr lang="es-ES_tradnl" sz="2699" dirty="0">
                  <a:solidFill>
                    <a:srgbClr val="FFFFFF"/>
                  </a:solidFill>
                  <a:latin typeface="Open Sans 1"/>
                </a:rPr>
                <a:t>Original de Caguas, PR. Completé mi bachillerato en Ciencia Naturales, con concentración en Biología en la Universidad de Puerto Rico en Cayey, y el doctoral en la Universidad de Arizona en fitopatología con una certificación en educación universitaria. En mi investigación buscó comprender cómo el cambio climático afecta la relaciones simbióticas entre hongos endófitos y plantas, en bosques tropicales y agroecosistemas. Actualmente trabajo para </a:t>
              </a:r>
              <a:r>
                <a:rPr lang="es-ES_tradnl" sz="2699" dirty="0" err="1">
                  <a:solidFill>
                    <a:srgbClr val="FFFFFF"/>
                  </a:solidFill>
                  <a:latin typeface="Open Sans 1"/>
                </a:rPr>
                <a:t>Corteva</a:t>
              </a:r>
              <a:r>
                <a:rPr lang="es-ES_tradnl" sz="2699" dirty="0">
                  <a:solidFill>
                    <a:srgbClr val="FFFFFF"/>
                  </a:solidFill>
                  <a:latin typeface="Open Sans 1"/>
                </a:rPr>
                <a:t> </a:t>
              </a:r>
              <a:r>
                <a:rPr lang="es-ES_tradnl" sz="2699" dirty="0" err="1">
                  <a:solidFill>
                    <a:srgbClr val="FFFFFF"/>
                  </a:solidFill>
                  <a:latin typeface="Open Sans 1"/>
                </a:rPr>
                <a:t>AgriScience</a:t>
              </a:r>
              <a:r>
                <a:rPr lang="es-ES_tradnl" sz="2699" dirty="0">
                  <a:solidFill>
                    <a:srgbClr val="FFFFFF"/>
                  </a:solidFill>
                  <a:latin typeface="Open Sans 1"/>
                </a:rPr>
                <a:t> como Fitopatóloga. </a:t>
              </a:r>
            </a:p>
            <a:p>
              <a:pPr>
                <a:lnSpc>
                  <a:spcPts val="3914"/>
                </a:lnSpc>
                <a:spcBef>
                  <a:spcPts val="2934"/>
                </a:spcBef>
              </a:pPr>
              <a:endParaRPr lang="es-ES_tradnl" sz="2699" dirty="0">
                <a:solidFill>
                  <a:srgbClr val="FFFFFF"/>
                </a:solidFill>
                <a:latin typeface="Open Sans 1"/>
              </a:endParaRPr>
            </a:p>
            <a:p>
              <a:pPr>
                <a:lnSpc>
                  <a:spcPts val="3914"/>
                </a:lnSpc>
                <a:spcBef>
                  <a:spcPts val="2934"/>
                </a:spcBef>
              </a:pPr>
              <a:endParaRPr lang="es-ES_tradnl" sz="2699" dirty="0">
                <a:solidFill>
                  <a:srgbClr val="FFFFFF"/>
                </a:solidFill>
                <a:latin typeface="Open Sans 1"/>
              </a:endParaRPr>
            </a:p>
            <a:p>
              <a:pPr>
                <a:lnSpc>
                  <a:spcPts val="3189"/>
                </a:lnSpc>
                <a:spcBef>
                  <a:spcPts val="2391"/>
                </a:spcBef>
              </a:pPr>
              <a:endParaRPr lang="es-ES_tradnl" sz="2699" dirty="0">
                <a:solidFill>
                  <a:srgbClr val="FFFFFF"/>
                </a:solidFill>
                <a:latin typeface="Open Sans 1"/>
              </a:endParaRPr>
            </a:p>
            <a:p>
              <a:pPr>
                <a:lnSpc>
                  <a:spcPts val="3189"/>
                </a:lnSpc>
                <a:spcBef>
                  <a:spcPts val="2391"/>
                </a:spcBef>
              </a:pPr>
              <a:endParaRPr lang="es-ES_tradnl" sz="2699" dirty="0">
                <a:solidFill>
                  <a:srgbClr val="FFFFFF"/>
                </a:solidFill>
                <a:latin typeface="Open Sans 1"/>
              </a:endParaRPr>
            </a:p>
            <a:p>
              <a:pPr>
                <a:lnSpc>
                  <a:spcPts val="3189"/>
                </a:lnSpc>
                <a:spcBef>
                  <a:spcPts val="2391"/>
                </a:spcBef>
              </a:pPr>
              <a:endParaRPr lang="es-ES_tradnl" sz="2699" dirty="0">
                <a:solidFill>
                  <a:srgbClr val="FFFFFF"/>
                </a:solidFill>
                <a:latin typeface="Open Sans 1"/>
              </a:endParaRPr>
            </a:p>
            <a:p>
              <a:pPr marL="0" lvl="0" indent="0" algn="l">
                <a:lnSpc>
                  <a:spcPts val="3189"/>
                </a:lnSpc>
                <a:spcBef>
                  <a:spcPts val="2392"/>
                </a:spcBef>
              </a:pPr>
              <a:endParaRPr lang="es-ES_tradnl" sz="2699" dirty="0">
                <a:solidFill>
                  <a:srgbClr val="FFFFFF"/>
                </a:solidFill>
                <a:latin typeface="Open Sans 1"/>
              </a:endParaRPr>
            </a:p>
          </p:txBody>
        </p:sp>
      </p:grpSp>
      <p:sp>
        <p:nvSpPr>
          <p:cNvPr id="8" name="TextBox 8"/>
          <p:cNvSpPr txBox="1"/>
          <p:nvPr/>
        </p:nvSpPr>
        <p:spPr>
          <a:xfrm>
            <a:off x="1028700" y="1057275"/>
            <a:ext cx="3777377" cy="1795253"/>
          </a:xfrm>
          <a:prstGeom prst="rect">
            <a:avLst/>
          </a:prstGeom>
        </p:spPr>
        <p:txBody>
          <a:bodyPr lIns="0" tIns="0" rIns="0" bIns="0" rtlCol="0" anchor="t">
            <a:spAutoFit/>
          </a:bodyPr>
          <a:lstStyle/>
          <a:p>
            <a:pPr>
              <a:lnSpc>
                <a:spcPts val="4662"/>
              </a:lnSpc>
            </a:pPr>
            <a:r>
              <a:rPr lang="en-US" sz="4200" u="sng" spc="-105">
                <a:solidFill>
                  <a:srgbClr val="FFFFFF"/>
                </a:solidFill>
                <a:latin typeface="HK Grotesk Bold Bold"/>
              </a:rPr>
              <a:t>Micóloga Puertorriqueño</a:t>
            </a:r>
          </a:p>
          <a:p>
            <a:pPr marL="0" lvl="0" indent="0" algn="l">
              <a:lnSpc>
                <a:spcPts val="4662"/>
              </a:lnSpc>
              <a:spcBef>
                <a:spcPct val="0"/>
              </a:spcBef>
            </a:pPr>
            <a:endParaRPr lang="en-US" sz="4200" u="sng" spc="-105">
              <a:solidFill>
                <a:srgbClr val="FFFFFF"/>
              </a:solidFill>
              <a:latin typeface="HK Grotesk Bold Bold"/>
            </a:endParaRPr>
          </a:p>
        </p:txBody>
      </p:sp>
      <p:pic>
        <p:nvPicPr>
          <p:cNvPr id="9" name="Picture 9"/>
          <p:cNvPicPr>
            <a:picLocks noChangeAspect="1"/>
          </p:cNvPicPr>
          <p:nvPr/>
        </p:nvPicPr>
        <p:blipFill>
          <a:blip r:embed="rId4"/>
          <a:srcRect l="21563" r="21563"/>
          <a:stretch>
            <a:fillRect/>
          </a:stretch>
        </p:blipFill>
        <p:spPr>
          <a:xfrm>
            <a:off x="579717" y="3061527"/>
            <a:ext cx="4675343" cy="547703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sp>
        <p:nvSpPr>
          <p:cNvPr id="2" name="AutoShape 2"/>
          <p:cNvSpPr/>
          <p:nvPr/>
        </p:nvSpPr>
        <p:spPr>
          <a:xfrm>
            <a:off x="3696651" y="0"/>
            <a:ext cx="5364719" cy="10287000"/>
          </a:xfrm>
          <a:prstGeom prst="rect">
            <a:avLst/>
          </a:prstGeom>
          <a:solidFill>
            <a:srgbClr val="191769"/>
          </a:solidFill>
        </p:spPr>
      </p:sp>
      <p:sp>
        <p:nvSpPr>
          <p:cNvPr id="3" name="AutoShape 3"/>
          <p:cNvSpPr/>
          <p:nvPr/>
        </p:nvSpPr>
        <p:spPr>
          <a:xfrm>
            <a:off x="11301547" y="0"/>
            <a:ext cx="6986453" cy="10287000"/>
          </a:xfrm>
          <a:prstGeom prst="rect">
            <a:avLst/>
          </a:prstGeom>
          <a:solidFill>
            <a:srgbClr val="FFFFFF"/>
          </a:solidFill>
        </p:spPr>
      </p:sp>
      <p:pic>
        <p:nvPicPr>
          <p:cNvPr id="4" name="Picture 4"/>
          <p:cNvPicPr>
            <a:picLocks noChangeAspect="1"/>
          </p:cNvPicPr>
          <p:nvPr/>
        </p:nvPicPr>
        <p:blipFill>
          <a:blip r:embed="rId2"/>
          <a:srcRect l="774" b="25470"/>
          <a:stretch>
            <a:fillRect/>
          </a:stretch>
        </p:blipFill>
        <p:spPr>
          <a:xfrm>
            <a:off x="11879400" y="2267855"/>
            <a:ext cx="5830746" cy="338501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3960360"/>
            <a:ext cx="853976" cy="85397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5235956"/>
            <a:ext cx="899215" cy="83381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700" y="6344701"/>
            <a:ext cx="899215" cy="706293"/>
          </a:xfrm>
          <a:prstGeom prst="rect">
            <a:avLst/>
          </a:prstGeom>
        </p:spPr>
      </p:pic>
      <p:sp>
        <p:nvSpPr>
          <p:cNvPr id="10" name="TextBox 10"/>
          <p:cNvSpPr txBox="1"/>
          <p:nvPr/>
        </p:nvSpPr>
        <p:spPr>
          <a:xfrm>
            <a:off x="2098064" y="4109853"/>
            <a:ext cx="2623393" cy="497840"/>
          </a:xfrm>
          <a:prstGeom prst="rect">
            <a:avLst/>
          </a:prstGeom>
        </p:spPr>
        <p:txBody>
          <a:bodyPr lIns="0" tIns="0" rIns="0" bIns="0" rtlCol="0" anchor="t">
            <a:spAutoFit/>
          </a:bodyPr>
          <a:lstStyle/>
          <a:p>
            <a:pPr algn="ctr">
              <a:lnSpc>
                <a:spcPts val="4059"/>
              </a:lnSpc>
            </a:pPr>
            <a:r>
              <a:rPr lang="en-US" sz="2899">
                <a:solidFill>
                  <a:srgbClr val="FFFFFF"/>
                </a:solidFill>
                <a:latin typeface="Open Sans Light"/>
              </a:rPr>
              <a:t>@ncoloncarrion</a:t>
            </a:r>
          </a:p>
        </p:txBody>
      </p:sp>
      <p:sp>
        <p:nvSpPr>
          <p:cNvPr id="11" name="TextBox 11"/>
          <p:cNvSpPr txBox="1"/>
          <p:nvPr/>
        </p:nvSpPr>
        <p:spPr>
          <a:xfrm>
            <a:off x="1901726" y="5350179"/>
            <a:ext cx="5173117" cy="497840"/>
          </a:xfrm>
          <a:prstGeom prst="rect">
            <a:avLst/>
          </a:prstGeom>
        </p:spPr>
        <p:txBody>
          <a:bodyPr lIns="0" tIns="0" rIns="0" bIns="0" rtlCol="0" anchor="t">
            <a:spAutoFit/>
          </a:bodyPr>
          <a:lstStyle/>
          <a:p>
            <a:pPr algn="ctr">
              <a:lnSpc>
                <a:spcPts val="4059"/>
              </a:lnSpc>
            </a:pPr>
            <a:r>
              <a:rPr lang="en-US" sz="2899">
                <a:solidFill>
                  <a:srgbClr val="FFFFFF"/>
                </a:solidFill>
                <a:latin typeface="Open Sans Light"/>
              </a:rPr>
              <a:t>www.nicolecoloncarrion.com</a:t>
            </a:r>
          </a:p>
        </p:txBody>
      </p:sp>
      <p:sp>
        <p:nvSpPr>
          <p:cNvPr id="13" name="TextBox 13"/>
          <p:cNvSpPr txBox="1"/>
          <p:nvPr/>
        </p:nvSpPr>
        <p:spPr>
          <a:xfrm>
            <a:off x="2098064" y="6479407"/>
            <a:ext cx="5173117" cy="389255"/>
          </a:xfrm>
          <a:prstGeom prst="rect">
            <a:avLst/>
          </a:prstGeom>
        </p:spPr>
        <p:txBody>
          <a:bodyPr lIns="0" tIns="0" rIns="0" bIns="0" rtlCol="0" anchor="t">
            <a:spAutoFit/>
          </a:bodyPr>
          <a:lstStyle/>
          <a:p>
            <a:pPr algn="ctr">
              <a:lnSpc>
                <a:spcPts val="3219"/>
              </a:lnSpc>
            </a:pPr>
            <a:r>
              <a:rPr lang="en-US" sz="2299" dirty="0" err="1">
                <a:solidFill>
                  <a:srgbClr val="FFFFFF"/>
                </a:solidFill>
                <a:latin typeface="Open Sans Light"/>
              </a:rPr>
              <a:t>nicolecoloncarrion@gmail.com</a:t>
            </a:r>
            <a:endParaRPr lang="en-US" sz="2299" dirty="0">
              <a:solidFill>
                <a:srgbClr val="FFFFFF"/>
              </a:solidFill>
              <a:latin typeface="Open Sans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624" r="14078"/>
          <a:stretch>
            <a:fillRect/>
          </a:stretch>
        </p:blipFill>
        <p:spPr>
          <a:xfrm>
            <a:off x="0" y="6356958"/>
            <a:ext cx="4112045" cy="3930042"/>
          </a:xfrm>
          <a:prstGeom prst="rect">
            <a:avLst/>
          </a:prstGeom>
        </p:spPr>
      </p:pic>
      <p:pic>
        <p:nvPicPr>
          <p:cNvPr id="3" name="Picture 3"/>
          <p:cNvPicPr>
            <a:picLocks noChangeAspect="1"/>
          </p:cNvPicPr>
          <p:nvPr/>
        </p:nvPicPr>
        <p:blipFill>
          <a:blip r:embed="rId4"/>
          <a:srcRect l="11823" r="35086"/>
          <a:stretch>
            <a:fillRect/>
          </a:stretch>
        </p:blipFill>
        <p:spPr>
          <a:xfrm>
            <a:off x="15588612" y="6355150"/>
            <a:ext cx="2815428" cy="3930946"/>
          </a:xfrm>
          <a:prstGeom prst="rect">
            <a:avLst/>
          </a:prstGeom>
        </p:spPr>
      </p:pic>
      <p:pic>
        <p:nvPicPr>
          <p:cNvPr id="4" name="Picture 4"/>
          <p:cNvPicPr>
            <a:picLocks noChangeAspect="1"/>
          </p:cNvPicPr>
          <p:nvPr/>
        </p:nvPicPr>
        <p:blipFill>
          <a:blip r:embed="rId5"/>
          <a:srcRect l="13588" r="13588" b="9301"/>
          <a:stretch>
            <a:fillRect/>
          </a:stretch>
        </p:blipFill>
        <p:spPr>
          <a:xfrm>
            <a:off x="10158489" y="-198283"/>
            <a:ext cx="4073328" cy="3747865"/>
          </a:xfrm>
          <a:prstGeom prst="rect">
            <a:avLst/>
          </a:prstGeom>
        </p:spPr>
      </p:pic>
      <p:pic>
        <p:nvPicPr>
          <p:cNvPr id="5" name="Picture 5"/>
          <p:cNvPicPr>
            <a:picLocks noChangeAspect="1"/>
          </p:cNvPicPr>
          <p:nvPr/>
        </p:nvPicPr>
        <p:blipFill>
          <a:blip r:embed="rId6"/>
          <a:srcRect t="20269" r="24557" b="27367"/>
          <a:stretch>
            <a:fillRect/>
          </a:stretch>
        </p:blipFill>
        <p:spPr>
          <a:xfrm>
            <a:off x="10158489" y="3578440"/>
            <a:ext cx="3073022" cy="2806472"/>
          </a:xfrm>
          <a:prstGeom prst="rect">
            <a:avLst/>
          </a:prstGeom>
        </p:spPr>
      </p:pic>
      <p:pic>
        <p:nvPicPr>
          <p:cNvPr id="6" name="Picture 6"/>
          <p:cNvPicPr>
            <a:picLocks noChangeAspect="1"/>
          </p:cNvPicPr>
          <p:nvPr/>
        </p:nvPicPr>
        <p:blipFill>
          <a:blip r:embed="rId7"/>
          <a:srcRect l="2899" r="2899"/>
          <a:stretch>
            <a:fillRect/>
          </a:stretch>
        </p:blipFill>
        <p:spPr>
          <a:xfrm>
            <a:off x="8147702" y="6384912"/>
            <a:ext cx="2836772" cy="3930042"/>
          </a:xfrm>
          <a:prstGeom prst="rect">
            <a:avLst/>
          </a:prstGeom>
        </p:spPr>
      </p:pic>
      <p:pic>
        <p:nvPicPr>
          <p:cNvPr id="7" name="Picture 7"/>
          <p:cNvPicPr>
            <a:picLocks noChangeAspect="1"/>
          </p:cNvPicPr>
          <p:nvPr/>
        </p:nvPicPr>
        <p:blipFill>
          <a:blip r:embed="rId8"/>
          <a:srcRect l="19730" r="20364" b="7904"/>
          <a:stretch>
            <a:fillRect/>
          </a:stretch>
        </p:blipFill>
        <p:spPr>
          <a:xfrm>
            <a:off x="0" y="3520724"/>
            <a:ext cx="3422195" cy="2834426"/>
          </a:xfrm>
          <a:prstGeom prst="rect">
            <a:avLst/>
          </a:prstGeom>
        </p:spPr>
      </p:pic>
      <p:pic>
        <p:nvPicPr>
          <p:cNvPr id="8" name="Picture 8"/>
          <p:cNvPicPr>
            <a:picLocks noChangeAspect="1"/>
          </p:cNvPicPr>
          <p:nvPr/>
        </p:nvPicPr>
        <p:blipFill>
          <a:blip r:embed="rId9"/>
          <a:srcRect l="16716" t="5171" b="5171"/>
          <a:stretch>
            <a:fillRect/>
          </a:stretch>
        </p:blipFill>
        <p:spPr>
          <a:xfrm>
            <a:off x="0" y="0"/>
            <a:ext cx="3430139" cy="3549582"/>
          </a:xfrm>
          <a:prstGeom prst="rect">
            <a:avLst/>
          </a:prstGeom>
        </p:spPr>
      </p:pic>
      <p:pic>
        <p:nvPicPr>
          <p:cNvPr id="9" name="Picture 9"/>
          <p:cNvPicPr>
            <a:picLocks noChangeAspect="1"/>
          </p:cNvPicPr>
          <p:nvPr/>
        </p:nvPicPr>
        <p:blipFill>
          <a:blip r:embed="rId10"/>
          <a:srcRect l="39714" r="26761" b="4635"/>
          <a:stretch>
            <a:fillRect/>
          </a:stretch>
        </p:blipFill>
        <p:spPr>
          <a:xfrm>
            <a:off x="5366303" y="-198283"/>
            <a:ext cx="2654942" cy="3747865"/>
          </a:xfrm>
          <a:prstGeom prst="rect">
            <a:avLst/>
          </a:prstGeom>
        </p:spPr>
      </p:pic>
      <p:pic>
        <p:nvPicPr>
          <p:cNvPr id="10" name="Picture 10"/>
          <p:cNvPicPr>
            <a:picLocks noChangeAspect="1"/>
          </p:cNvPicPr>
          <p:nvPr/>
        </p:nvPicPr>
        <p:blipFill>
          <a:blip r:embed="rId11"/>
          <a:srcRect l="19273" r="8093" b="8474"/>
          <a:stretch>
            <a:fillRect/>
          </a:stretch>
        </p:blipFill>
        <p:spPr>
          <a:xfrm>
            <a:off x="13236994" y="3520724"/>
            <a:ext cx="2351618" cy="2863284"/>
          </a:xfrm>
          <a:prstGeom prst="rect">
            <a:avLst/>
          </a:prstGeom>
        </p:spPr>
      </p:pic>
      <p:pic>
        <p:nvPicPr>
          <p:cNvPr id="11" name="Picture 11"/>
          <p:cNvPicPr>
            <a:picLocks noChangeAspect="1"/>
          </p:cNvPicPr>
          <p:nvPr/>
        </p:nvPicPr>
        <p:blipFill>
          <a:blip r:embed="rId12"/>
          <a:srcRect l="22821" r="54516" b="9680"/>
          <a:stretch>
            <a:fillRect/>
          </a:stretch>
        </p:blipFill>
        <p:spPr>
          <a:xfrm>
            <a:off x="3430139" y="0"/>
            <a:ext cx="1936163" cy="3549582"/>
          </a:xfrm>
          <a:prstGeom prst="rect">
            <a:avLst/>
          </a:prstGeom>
        </p:spPr>
      </p:pic>
      <p:pic>
        <p:nvPicPr>
          <p:cNvPr id="12" name="Picture 12"/>
          <p:cNvPicPr>
            <a:picLocks noChangeAspect="1"/>
          </p:cNvPicPr>
          <p:nvPr/>
        </p:nvPicPr>
        <p:blipFill>
          <a:blip r:embed="rId13"/>
          <a:srcRect l="20635" r="20635"/>
          <a:stretch>
            <a:fillRect/>
          </a:stretch>
        </p:blipFill>
        <p:spPr>
          <a:xfrm>
            <a:off x="3422195" y="3520724"/>
            <a:ext cx="1944108" cy="2834426"/>
          </a:xfrm>
          <a:prstGeom prst="rect">
            <a:avLst/>
          </a:prstGeom>
        </p:spPr>
      </p:pic>
      <p:pic>
        <p:nvPicPr>
          <p:cNvPr id="13" name="Picture 13"/>
          <p:cNvPicPr>
            <a:picLocks noChangeAspect="1"/>
          </p:cNvPicPr>
          <p:nvPr/>
        </p:nvPicPr>
        <p:blipFill>
          <a:blip r:embed="rId14"/>
          <a:srcRect l="22311" t="11236" r="27492"/>
          <a:stretch>
            <a:fillRect/>
          </a:stretch>
        </p:blipFill>
        <p:spPr>
          <a:xfrm>
            <a:off x="7290576" y="-198283"/>
            <a:ext cx="2923331" cy="3747865"/>
          </a:xfrm>
          <a:prstGeom prst="rect">
            <a:avLst/>
          </a:prstGeom>
        </p:spPr>
      </p:pic>
      <p:pic>
        <p:nvPicPr>
          <p:cNvPr id="14" name="Picture 14"/>
          <p:cNvPicPr>
            <a:picLocks noChangeAspect="1"/>
          </p:cNvPicPr>
          <p:nvPr/>
        </p:nvPicPr>
        <p:blipFill>
          <a:blip r:embed="rId15"/>
          <a:srcRect l="1369" r="14882"/>
          <a:stretch>
            <a:fillRect/>
          </a:stretch>
        </p:blipFill>
        <p:spPr>
          <a:xfrm>
            <a:off x="14231816" y="0"/>
            <a:ext cx="4172224" cy="3549582"/>
          </a:xfrm>
          <a:prstGeom prst="rect">
            <a:avLst/>
          </a:prstGeom>
        </p:spPr>
      </p:pic>
      <p:pic>
        <p:nvPicPr>
          <p:cNvPr id="15" name="Picture 15"/>
          <p:cNvPicPr>
            <a:picLocks noChangeAspect="1"/>
          </p:cNvPicPr>
          <p:nvPr/>
        </p:nvPicPr>
        <p:blipFill>
          <a:blip r:embed="rId16"/>
          <a:srcRect l="8641" r="15308"/>
          <a:stretch>
            <a:fillRect/>
          </a:stretch>
        </p:blipFill>
        <p:spPr>
          <a:xfrm>
            <a:off x="4074375" y="6355150"/>
            <a:ext cx="4073328" cy="3930042"/>
          </a:xfrm>
          <a:prstGeom prst="rect">
            <a:avLst/>
          </a:prstGeom>
        </p:spPr>
      </p:pic>
      <p:pic>
        <p:nvPicPr>
          <p:cNvPr id="16" name="Picture 16"/>
          <p:cNvPicPr>
            <a:picLocks noChangeAspect="1"/>
          </p:cNvPicPr>
          <p:nvPr/>
        </p:nvPicPr>
        <p:blipFill>
          <a:blip r:embed="rId17"/>
          <a:srcRect l="15820" t="8523" b="8523"/>
          <a:stretch>
            <a:fillRect/>
          </a:stretch>
        </p:blipFill>
        <p:spPr>
          <a:xfrm>
            <a:off x="10984474" y="6384912"/>
            <a:ext cx="4604138" cy="3930946"/>
          </a:xfrm>
          <a:prstGeom prst="rect">
            <a:avLst/>
          </a:prstGeom>
        </p:spPr>
      </p:pic>
      <p:pic>
        <p:nvPicPr>
          <p:cNvPr id="17" name="Picture 17"/>
          <p:cNvPicPr>
            <a:picLocks noChangeAspect="1"/>
          </p:cNvPicPr>
          <p:nvPr/>
        </p:nvPicPr>
        <p:blipFill>
          <a:blip r:embed="rId18"/>
          <a:srcRect l="16666" r="12584" b="20147"/>
          <a:stretch>
            <a:fillRect/>
          </a:stretch>
        </p:blipFill>
        <p:spPr>
          <a:xfrm>
            <a:off x="5366303" y="3549582"/>
            <a:ext cx="1924273" cy="2834426"/>
          </a:xfrm>
          <a:prstGeom prst="rect">
            <a:avLst/>
          </a:prstGeom>
        </p:spPr>
      </p:pic>
      <p:pic>
        <p:nvPicPr>
          <p:cNvPr id="18" name="Picture 18"/>
          <p:cNvPicPr>
            <a:picLocks noChangeAspect="1"/>
          </p:cNvPicPr>
          <p:nvPr/>
        </p:nvPicPr>
        <p:blipFill>
          <a:blip r:embed="rId19"/>
          <a:srcRect l="16697" t="2543" r="16697"/>
          <a:stretch>
            <a:fillRect/>
          </a:stretch>
        </p:blipFill>
        <p:spPr>
          <a:xfrm>
            <a:off x="15468490" y="3578440"/>
            <a:ext cx="3055671" cy="2805568"/>
          </a:xfrm>
          <a:prstGeom prst="rect">
            <a:avLst/>
          </a:prstGeom>
        </p:spPr>
      </p:pic>
      <p:pic>
        <p:nvPicPr>
          <p:cNvPr id="19" name="Picture 19"/>
          <p:cNvPicPr>
            <a:picLocks noChangeAspect="1"/>
          </p:cNvPicPr>
          <p:nvPr/>
        </p:nvPicPr>
        <p:blipFill>
          <a:blip r:embed="rId20"/>
          <a:srcRect l="10036" t="11409" r="4217" b="17202"/>
          <a:stretch>
            <a:fillRect/>
          </a:stretch>
        </p:blipFill>
        <p:spPr>
          <a:xfrm>
            <a:off x="7290576" y="3549582"/>
            <a:ext cx="2923331" cy="2805568"/>
          </a:xfrm>
          <a:prstGeom prst="rect">
            <a:avLst/>
          </a:prstGeom>
        </p:spPr>
      </p:pic>
    </p:spTree>
    <p:extLst>
      <p:ext uri="{BB962C8B-B14F-4D97-AF65-F5344CB8AC3E}">
        <p14:creationId xmlns:p14="http://schemas.microsoft.com/office/powerpoint/2010/main" val="478355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2"/>
          <a:srcRect/>
          <a:stretch>
            <a:fillRect/>
          </a:stretch>
        </p:blipFill>
        <p:spPr>
          <a:xfrm>
            <a:off x="14800536" y="316525"/>
            <a:ext cx="3182175" cy="2459556"/>
          </a:xfrm>
          <a:prstGeom prst="rect">
            <a:avLst/>
          </a:prstGeom>
        </p:spPr>
      </p:pic>
      <p:pic>
        <p:nvPicPr>
          <p:cNvPr id="5" name="Picture 5"/>
          <p:cNvPicPr>
            <a:picLocks noChangeAspect="1"/>
          </p:cNvPicPr>
          <p:nvPr/>
        </p:nvPicPr>
        <p:blipFill>
          <a:blip r:embed="rId3"/>
          <a:srcRect/>
          <a:stretch>
            <a:fillRect/>
          </a:stretch>
        </p:blipFill>
        <p:spPr>
          <a:xfrm>
            <a:off x="9753600" y="2933700"/>
            <a:ext cx="8003934" cy="5092502"/>
          </a:xfrm>
          <a:prstGeom prst="rect">
            <a:avLst/>
          </a:prstGeom>
        </p:spPr>
      </p:pic>
      <p:grpSp>
        <p:nvGrpSpPr>
          <p:cNvPr id="6" name="Group 6"/>
          <p:cNvGrpSpPr/>
          <p:nvPr/>
        </p:nvGrpSpPr>
        <p:grpSpPr>
          <a:xfrm>
            <a:off x="4784784" y="764929"/>
            <a:ext cx="7736787" cy="2593190"/>
            <a:chOff x="0" y="0"/>
            <a:chExt cx="10315716" cy="3457586"/>
          </a:xfrm>
        </p:grpSpPr>
        <p:sp>
          <p:nvSpPr>
            <p:cNvPr id="7" name="TextBox 7"/>
            <p:cNvSpPr txBox="1"/>
            <p:nvPr/>
          </p:nvSpPr>
          <p:spPr>
            <a:xfrm>
              <a:off x="0" y="2654087"/>
              <a:ext cx="1031571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9466196" cy="1745119"/>
            </a:xfrm>
            <a:prstGeom prst="rect">
              <a:avLst/>
            </a:prstGeom>
          </p:spPr>
          <p:txBody>
            <a:bodyPr lIns="0" tIns="0" rIns="0" bIns="0" rtlCol="0" anchor="t">
              <a:spAutoFit/>
            </a:bodyPr>
            <a:lstStyle/>
            <a:p>
              <a:pPr marL="0" lvl="0" indent="0" algn="ctr">
                <a:lnSpc>
                  <a:spcPts val="10513"/>
                </a:lnSpc>
                <a:spcBef>
                  <a:spcPct val="0"/>
                </a:spcBef>
              </a:pPr>
              <a:r>
                <a:rPr lang="en-US" sz="8213" spc="-205">
                  <a:solidFill>
                    <a:srgbClr val="000000"/>
                  </a:solidFill>
                  <a:latin typeface="HK Grotesk Bold Bold"/>
                </a:rPr>
                <a:t>Los Hongos </a:t>
              </a:r>
            </a:p>
          </p:txBody>
        </p:sp>
      </p:grpSp>
      <p:sp>
        <p:nvSpPr>
          <p:cNvPr id="9" name="TextBox 9"/>
          <p:cNvSpPr txBox="1"/>
          <p:nvPr/>
        </p:nvSpPr>
        <p:spPr>
          <a:xfrm>
            <a:off x="1938547" y="3291443"/>
            <a:ext cx="11714421" cy="4815443"/>
          </a:xfrm>
          <a:prstGeom prst="rect">
            <a:avLst/>
          </a:prstGeom>
        </p:spPr>
        <p:txBody>
          <a:bodyPr lIns="0" tIns="0" rIns="0" bIns="0" rtlCol="0" anchor="t">
            <a:spAutoFit/>
          </a:bodyPr>
          <a:lstStyle/>
          <a:p>
            <a:pPr marL="734059" lvl="1" indent="-367030" algn="just">
              <a:lnSpc>
                <a:spcPts val="4759"/>
              </a:lnSpc>
              <a:buFont typeface="Arial"/>
              <a:buChar char="•"/>
            </a:pPr>
            <a:r>
              <a:rPr lang="en-US" sz="3399">
                <a:solidFill>
                  <a:srgbClr val="000000"/>
                </a:solidFill>
                <a:latin typeface="Open Sans 2"/>
              </a:rPr>
              <a:t>Organismos eucariotas</a:t>
            </a:r>
          </a:p>
          <a:p>
            <a:pPr algn="just">
              <a:lnSpc>
                <a:spcPts val="4759"/>
              </a:lnSpc>
            </a:pPr>
            <a:endParaRPr lang="en-US" sz="3399">
              <a:solidFill>
                <a:srgbClr val="000000"/>
              </a:solidFill>
              <a:latin typeface="Open Sans 2"/>
            </a:endParaRPr>
          </a:p>
          <a:p>
            <a:pPr marL="734059" lvl="1" indent="-367030" algn="just">
              <a:lnSpc>
                <a:spcPts val="4759"/>
              </a:lnSpc>
              <a:buFont typeface="Arial"/>
              <a:buChar char="•"/>
            </a:pPr>
            <a:r>
              <a:rPr lang="en-US" sz="3399">
                <a:solidFill>
                  <a:srgbClr val="000000"/>
                </a:solidFill>
                <a:latin typeface="Arimo"/>
              </a:rPr>
              <a:t>Pertenecen al Reino Fungi</a:t>
            </a:r>
          </a:p>
          <a:p>
            <a:pPr algn="just">
              <a:lnSpc>
                <a:spcPts val="4759"/>
              </a:lnSpc>
            </a:pPr>
            <a:endParaRPr lang="en-US" sz="3399">
              <a:solidFill>
                <a:srgbClr val="000000"/>
              </a:solidFill>
              <a:latin typeface="Arimo"/>
            </a:endParaRPr>
          </a:p>
          <a:p>
            <a:pPr marL="734059" lvl="1" indent="-367030" algn="just">
              <a:lnSpc>
                <a:spcPts val="4759"/>
              </a:lnSpc>
              <a:buFont typeface="Arial"/>
              <a:buChar char="•"/>
            </a:pPr>
            <a:r>
              <a:rPr lang="en-US" sz="3399">
                <a:solidFill>
                  <a:srgbClr val="000000"/>
                </a:solidFill>
                <a:latin typeface="Open Sans 2"/>
              </a:rPr>
              <a:t>Cosmopolitas </a:t>
            </a:r>
          </a:p>
          <a:p>
            <a:pPr algn="just">
              <a:lnSpc>
                <a:spcPts val="4759"/>
              </a:lnSpc>
            </a:pPr>
            <a:endParaRPr lang="en-US" sz="3399">
              <a:solidFill>
                <a:srgbClr val="000000"/>
              </a:solidFill>
              <a:latin typeface="Open Sans 2"/>
            </a:endParaRPr>
          </a:p>
          <a:p>
            <a:pPr marL="734059" lvl="1" indent="-367030" algn="just">
              <a:lnSpc>
                <a:spcPts val="4759"/>
              </a:lnSpc>
              <a:buFont typeface="Arial"/>
              <a:buChar char="•"/>
            </a:pPr>
            <a:r>
              <a:rPr lang="en-US" sz="3399">
                <a:solidFill>
                  <a:srgbClr val="000000"/>
                </a:solidFill>
                <a:latin typeface="Arimo"/>
              </a:rPr>
              <a:t>Desempeñan roles importantes</a:t>
            </a:r>
          </a:p>
          <a:p>
            <a:pPr algn="just">
              <a:lnSpc>
                <a:spcPts val="4759"/>
              </a:lnSpc>
            </a:pPr>
            <a:endParaRPr lang="en-US" sz="3399">
              <a:solidFill>
                <a:srgbClr val="000000"/>
              </a:solidFill>
              <a:latin typeface="Arimo"/>
            </a:endParaRPr>
          </a:p>
        </p:txBody>
      </p:sp>
      <p:sp>
        <p:nvSpPr>
          <p:cNvPr id="10" name="TextBox 10"/>
          <p:cNvSpPr txBox="1"/>
          <p:nvPr/>
        </p:nvSpPr>
        <p:spPr>
          <a:xfrm>
            <a:off x="15649830" y="9810410"/>
            <a:ext cx="2332881" cy="257175"/>
          </a:xfrm>
          <a:prstGeom prst="rect">
            <a:avLst/>
          </a:prstGeom>
        </p:spPr>
        <p:txBody>
          <a:bodyPr lIns="0" tIns="0" rIns="0" bIns="0" rtlCol="0" anchor="t">
            <a:spAutoFit/>
          </a:bodyPr>
          <a:lstStyle/>
          <a:p>
            <a:pPr algn="ctr">
              <a:lnSpc>
                <a:spcPts val="2100"/>
              </a:lnSpc>
            </a:pPr>
            <a:r>
              <a:rPr lang="en-US" sz="1500">
                <a:solidFill>
                  <a:srgbClr val="000000"/>
                </a:solidFill>
                <a:latin typeface="Open Sans Light"/>
              </a:rPr>
              <a:t>Figura creada en Biorender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3"/>
          <a:srcRect/>
          <a:stretch>
            <a:fillRect/>
          </a:stretch>
        </p:blipFill>
        <p:spPr>
          <a:xfrm>
            <a:off x="14800536" y="316525"/>
            <a:ext cx="3182175" cy="2459556"/>
          </a:xfrm>
          <a:prstGeom prst="rect">
            <a:avLst/>
          </a:prstGeom>
        </p:spPr>
      </p:pic>
      <p:sp>
        <p:nvSpPr>
          <p:cNvPr id="7" name="TextBox 7"/>
          <p:cNvSpPr txBox="1"/>
          <p:nvPr/>
        </p:nvSpPr>
        <p:spPr>
          <a:xfrm>
            <a:off x="2590800" y="723900"/>
            <a:ext cx="11397738" cy="1325619"/>
          </a:xfrm>
          <a:prstGeom prst="rect">
            <a:avLst/>
          </a:prstGeom>
        </p:spPr>
        <p:txBody>
          <a:bodyPr lIns="0" tIns="0" rIns="0" bIns="0" rtlCol="0" anchor="t">
            <a:spAutoFit/>
          </a:bodyPr>
          <a:lstStyle/>
          <a:p>
            <a:pPr marL="0" lvl="0" indent="0" algn="ctr">
              <a:lnSpc>
                <a:spcPts val="10513"/>
              </a:lnSpc>
              <a:spcBef>
                <a:spcPct val="0"/>
              </a:spcBef>
            </a:pPr>
            <a:r>
              <a:rPr lang="es-ES_tradnl" sz="8213" spc="-205" dirty="0">
                <a:solidFill>
                  <a:srgbClr val="000000"/>
                </a:solidFill>
                <a:latin typeface="HK Grotesk Bold Bold"/>
              </a:rPr>
              <a:t>Diversidad de los hongos</a:t>
            </a:r>
          </a:p>
        </p:txBody>
      </p:sp>
      <p:sp>
        <p:nvSpPr>
          <p:cNvPr id="8" name="TextBox 8"/>
          <p:cNvSpPr txBox="1"/>
          <p:nvPr/>
        </p:nvSpPr>
        <p:spPr>
          <a:xfrm>
            <a:off x="1938547" y="3291443"/>
            <a:ext cx="11714421" cy="4815443"/>
          </a:xfrm>
          <a:prstGeom prst="rect">
            <a:avLst/>
          </a:prstGeom>
        </p:spPr>
        <p:txBody>
          <a:bodyPr lIns="0" tIns="0" rIns="0" bIns="0" rtlCol="0" anchor="t">
            <a:spAutoFit/>
          </a:bodyPr>
          <a:lstStyle/>
          <a:p>
            <a:pPr marL="734059" lvl="1" indent="-367030" algn="just">
              <a:lnSpc>
                <a:spcPts val="4759"/>
              </a:lnSpc>
              <a:buFont typeface="Arial"/>
              <a:buChar char="•"/>
            </a:pPr>
            <a:r>
              <a:rPr lang="en-US" sz="3399">
                <a:solidFill>
                  <a:srgbClr val="000000"/>
                </a:solidFill>
                <a:latin typeface="Open Sans 2"/>
              </a:rPr>
              <a:t>18% de todas las especies de la tierra</a:t>
            </a:r>
          </a:p>
          <a:p>
            <a:pPr algn="just">
              <a:lnSpc>
                <a:spcPts val="4759"/>
              </a:lnSpc>
            </a:pPr>
            <a:endParaRPr lang="en-US" sz="3399">
              <a:solidFill>
                <a:srgbClr val="000000"/>
              </a:solidFill>
              <a:latin typeface="Open Sans 2"/>
            </a:endParaRPr>
          </a:p>
          <a:p>
            <a:pPr marL="734059" lvl="1" indent="-367030" algn="just">
              <a:lnSpc>
                <a:spcPts val="4759"/>
              </a:lnSpc>
              <a:buFont typeface="Arial"/>
              <a:buChar char="•"/>
            </a:pPr>
            <a:r>
              <a:rPr lang="en-US" sz="3399">
                <a:solidFill>
                  <a:srgbClr val="000000"/>
                </a:solidFill>
                <a:latin typeface="Open Sans 2"/>
              </a:rPr>
              <a:t>1.5 millones de especie</a:t>
            </a:r>
          </a:p>
          <a:p>
            <a:pPr algn="just">
              <a:lnSpc>
                <a:spcPts val="4759"/>
              </a:lnSpc>
            </a:pPr>
            <a:endParaRPr lang="en-US" sz="3399">
              <a:solidFill>
                <a:srgbClr val="000000"/>
              </a:solidFill>
              <a:latin typeface="Open Sans 2"/>
            </a:endParaRPr>
          </a:p>
          <a:p>
            <a:pPr marL="734059" lvl="1" indent="-367030" algn="just">
              <a:lnSpc>
                <a:spcPts val="4759"/>
              </a:lnSpc>
              <a:buFont typeface="Arial"/>
              <a:buChar char="•"/>
            </a:pPr>
            <a:r>
              <a:rPr lang="en-US" sz="3399">
                <a:solidFill>
                  <a:srgbClr val="000000"/>
                </a:solidFill>
                <a:latin typeface="Open Sans 2"/>
              </a:rPr>
              <a:t>Solo 25,000 a 80,000 han sido identificadas</a:t>
            </a:r>
          </a:p>
          <a:p>
            <a:pPr algn="just">
              <a:lnSpc>
                <a:spcPts val="4759"/>
              </a:lnSpc>
            </a:pPr>
            <a:endParaRPr lang="en-US" sz="3399">
              <a:solidFill>
                <a:srgbClr val="000000"/>
              </a:solidFill>
              <a:latin typeface="Open Sans 2"/>
            </a:endParaRPr>
          </a:p>
          <a:p>
            <a:pPr marL="734059" lvl="1" indent="-367030" algn="just">
              <a:lnSpc>
                <a:spcPts val="4759"/>
              </a:lnSpc>
              <a:buFont typeface="Arial"/>
              <a:buChar char="•"/>
            </a:pPr>
            <a:r>
              <a:rPr lang="en-US" sz="3399">
                <a:solidFill>
                  <a:srgbClr val="000000"/>
                </a:solidFill>
                <a:latin typeface="Open Sans 2"/>
              </a:rPr>
              <a:t>Diversa morfología y funciones</a:t>
            </a:r>
          </a:p>
          <a:p>
            <a:pPr algn="just">
              <a:lnSpc>
                <a:spcPts val="4759"/>
              </a:lnSpc>
            </a:pPr>
            <a:endParaRPr lang="en-US" sz="3399">
              <a:solidFill>
                <a:srgbClr val="000000"/>
              </a:solidFill>
              <a:latin typeface="Open Sans 2"/>
            </a:endParaRPr>
          </a:p>
        </p:txBody>
      </p:sp>
      <p:pic>
        <p:nvPicPr>
          <p:cNvPr id="9" name="Picture 9"/>
          <p:cNvPicPr>
            <a:picLocks noChangeAspect="1"/>
          </p:cNvPicPr>
          <p:nvPr/>
        </p:nvPicPr>
        <p:blipFill>
          <a:blip r:embed="rId4"/>
          <a:srcRect l="4683" t="39400" r="52623" b="8415"/>
          <a:stretch>
            <a:fillRect/>
          </a:stretch>
        </p:blipFill>
        <p:spPr>
          <a:xfrm>
            <a:off x="12039600" y="3162300"/>
            <a:ext cx="5912362" cy="5058705"/>
          </a:xfrm>
          <a:prstGeom prst="rect">
            <a:avLst/>
          </a:prstGeom>
        </p:spPr>
      </p:pic>
      <p:sp>
        <p:nvSpPr>
          <p:cNvPr id="10" name="TextBox 10"/>
          <p:cNvSpPr txBox="1"/>
          <p:nvPr/>
        </p:nvSpPr>
        <p:spPr>
          <a:xfrm>
            <a:off x="15649830" y="9818816"/>
            <a:ext cx="2332881" cy="257175"/>
          </a:xfrm>
          <a:prstGeom prst="rect">
            <a:avLst/>
          </a:prstGeom>
        </p:spPr>
        <p:txBody>
          <a:bodyPr lIns="0" tIns="0" rIns="0" bIns="0" rtlCol="0" anchor="t">
            <a:spAutoFit/>
          </a:bodyPr>
          <a:lstStyle/>
          <a:p>
            <a:pPr algn="ctr">
              <a:lnSpc>
                <a:spcPts val="2100"/>
              </a:lnSpc>
            </a:pPr>
            <a:r>
              <a:rPr lang="en-US" sz="1500">
                <a:solidFill>
                  <a:srgbClr val="000000"/>
                </a:solidFill>
                <a:latin typeface="Open Sans Light"/>
              </a:rPr>
              <a:t>Figura creada en Biorender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624" r="14078"/>
          <a:stretch>
            <a:fillRect/>
          </a:stretch>
        </p:blipFill>
        <p:spPr>
          <a:xfrm>
            <a:off x="0" y="6356958"/>
            <a:ext cx="4112045" cy="3930042"/>
          </a:xfrm>
          <a:prstGeom prst="rect">
            <a:avLst/>
          </a:prstGeom>
        </p:spPr>
      </p:pic>
      <p:pic>
        <p:nvPicPr>
          <p:cNvPr id="3" name="Picture 3"/>
          <p:cNvPicPr>
            <a:picLocks noChangeAspect="1"/>
          </p:cNvPicPr>
          <p:nvPr/>
        </p:nvPicPr>
        <p:blipFill>
          <a:blip r:embed="rId4"/>
          <a:srcRect l="11823" r="35086"/>
          <a:stretch>
            <a:fillRect/>
          </a:stretch>
        </p:blipFill>
        <p:spPr>
          <a:xfrm>
            <a:off x="15588612" y="6355150"/>
            <a:ext cx="2815428" cy="3930946"/>
          </a:xfrm>
          <a:prstGeom prst="rect">
            <a:avLst/>
          </a:prstGeom>
        </p:spPr>
      </p:pic>
      <p:pic>
        <p:nvPicPr>
          <p:cNvPr id="4" name="Picture 4"/>
          <p:cNvPicPr>
            <a:picLocks noChangeAspect="1"/>
          </p:cNvPicPr>
          <p:nvPr/>
        </p:nvPicPr>
        <p:blipFill>
          <a:blip r:embed="rId5"/>
          <a:srcRect l="13588" r="13588" b="9301"/>
          <a:stretch>
            <a:fillRect/>
          </a:stretch>
        </p:blipFill>
        <p:spPr>
          <a:xfrm>
            <a:off x="10158489" y="-198283"/>
            <a:ext cx="4073328" cy="3747865"/>
          </a:xfrm>
          <a:prstGeom prst="rect">
            <a:avLst/>
          </a:prstGeom>
        </p:spPr>
      </p:pic>
      <p:pic>
        <p:nvPicPr>
          <p:cNvPr id="5" name="Picture 5"/>
          <p:cNvPicPr>
            <a:picLocks noChangeAspect="1"/>
          </p:cNvPicPr>
          <p:nvPr/>
        </p:nvPicPr>
        <p:blipFill>
          <a:blip r:embed="rId6"/>
          <a:srcRect t="20269" r="24557" b="27367"/>
          <a:stretch>
            <a:fillRect/>
          </a:stretch>
        </p:blipFill>
        <p:spPr>
          <a:xfrm>
            <a:off x="10158489" y="3578440"/>
            <a:ext cx="3073022" cy="2806472"/>
          </a:xfrm>
          <a:prstGeom prst="rect">
            <a:avLst/>
          </a:prstGeom>
        </p:spPr>
      </p:pic>
      <p:pic>
        <p:nvPicPr>
          <p:cNvPr id="6" name="Picture 6"/>
          <p:cNvPicPr>
            <a:picLocks noChangeAspect="1"/>
          </p:cNvPicPr>
          <p:nvPr/>
        </p:nvPicPr>
        <p:blipFill>
          <a:blip r:embed="rId7"/>
          <a:srcRect l="2899" r="2899"/>
          <a:stretch>
            <a:fillRect/>
          </a:stretch>
        </p:blipFill>
        <p:spPr>
          <a:xfrm>
            <a:off x="8147702" y="6384912"/>
            <a:ext cx="2836772" cy="3930042"/>
          </a:xfrm>
          <a:prstGeom prst="rect">
            <a:avLst/>
          </a:prstGeom>
        </p:spPr>
      </p:pic>
      <p:pic>
        <p:nvPicPr>
          <p:cNvPr id="7" name="Picture 7"/>
          <p:cNvPicPr>
            <a:picLocks noChangeAspect="1"/>
          </p:cNvPicPr>
          <p:nvPr/>
        </p:nvPicPr>
        <p:blipFill>
          <a:blip r:embed="rId8"/>
          <a:srcRect l="19730" r="20364" b="7904"/>
          <a:stretch>
            <a:fillRect/>
          </a:stretch>
        </p:blipFill>
        <p:spPr>
          <a:xfrm>
            <a:off x="0" y="3520724"/>
            <a:ext cx="3422195" cy="2834426"/>
          </a:xfrm>
          <a:prstGeom prst="rect">
            <a:avLst/>
          </a:prstGeom>
        </p:spPr>
      </p:pic>
      <p:pic>
        <p:nvPicPr>
          <p:cNvPr id="8" name="Picture 8"/>
          <p:cNvPicPr>
            <a:picLocks noChangeAspect="1"/>
          </p:cNvPicPr>
          <p:nvPr/>
        </p:nvPicPr>
        <p:blipFill>
          <a:blip r:embed="rId9"/>
          <a:srcRect l="16716" t="5171" b="5171"/>
          <a:stretch>
            <a:fillRect/>
          </a:stretch>
        </p:blipFill>
        <p:spPr>
          <a:xfrm>
            <a:off x="0" y="0"/>
            <a:ext cx="3430139" cy="3549582"/>
          </a:xfrm>
          <a:prstGeom prst="rect">
            <a:avLst/>
          </a:prstGeom>
        </p:spPr>
      </p:pic>
      <p:pic>
        <p:nvPicPr>
          <p:cNvPr id="9" name="Picture 9"/>
          <p:cNvPicPr>
            <a:picLocks noChangeAspect="1"/>
          </p:cNvPicPr>
          <p:nvPr/>
        </p:nvPicPr>
        <p:blipFill>
          <a:blip r:embed="rId10"/>
          <a:srcRect l="39714" r="26761" b="4635"/>
          <a:stretch>
            <a:fillRect/>
          </a:stretch>
        </p:blipFill>
        <p:spPr>
          <a:xfrm>
            <a:off x="5366303" y="-198283"/>
            <a:ext cx="2654942" cy="3747865"/>
          </a:xfrm>
          <a:prstGeom prst="rect">
            <a:avLst/>
          </a:prstGeom>
        </p:spPr>
      </p:pic>
      <p:pic>
        <p:nvPicPr>
          <p:cNvPr id="10" name="Picture 10"/>
          <p:cNvPicPr>
            <a:picLocks noChangeAspect="1"/>
          </p:cNvPicPr>
          <p:nvPr/>
        </p:nvPicPr>
        <p:blipFill>
          <a:blip r:embed="rId11"/>
          <a:srcRect l="19273" r="8093" b="8474"/>
          <a:stretch>
            <a:fillRect/>
          </a:stretch>
        </p:blipFill>
        <p:spPr>
          <a:xfrm>
            <a:off x="13236994" y="3520724"/>
            <a:ext cx="2351618" cy="2863284"/>
          </a:xfrm>
          <a:prstGeom prst="rect">
            <a:avLst/>
          </a:prstGeom>
        </p:spPr>
      </p:pic>
      <p:pic>
        <p:nvPicPr>
          <p:cNvPr id="11" name="Picture 11"/>
          <p:cNvPicPr>
            <a:picLocks noChangeAspect="1"/>
          </p:cNvPicPr>
          <p:nvPr/>
        </p:nvPicPr>
        <p:blipFill>
          <a:blip r:embed="rId12"/>
          <a:srcRect l="22821" r="54516" b="9680"/>
          <a:stretch>
            <a:fillRect/>
          </a:stretch>
        </p:blipFill>
        <p:spPr>
          <a:xfrm>
            <a:off x="3430139" y="0"/>
            <a:ext cx="1936163" cy="3549582"/>
          </a:xfrm>
          <a:prstGeom prst="rect">
            <a:avLst/>
          </a:prstGeom>
        </p:spPr>
      </p:pic>
      <p:pic>
        <p:nvPicPr>
          <p:cNvPr id="12" name="Picture 12"/>
          <p:cNvPicPr>
            <a:picLocks noChangeAspect="1"/>
          </p:cNvPicPr>
          <p:nvPr/>
        </p:nvPicPr>
        <p:blipFill>
          <a:blip r:embed="rId13"/>
          <a:srcRect l="20635" r="20635"/>
          <a:stretch>
            <a:fillRect/>
          </a:stretch>
        </p:blipFill>
        <p:spPr>
          <a:xfrm>
            <a:off x="3422195" y="3520724"/>
            <a:ext cx="1944108" cy="2834426"/>
          </a:xfrm>
          <a:prstGeom prst="rect">
            <a:avLst/>
          </a:prstGeom>
        </p:spPr>
      </p:pic>
      <p:pic>
        <p:nvPicPr>
          <p:cNvPr id="13" name="Picture 13"/>
          <p:cNvPicPr>
            <a:picLocks noChangeAspect="1"/>
          </p:cNvPicPr>
          <p:nvPr/>
        </p:nvPicPr>
        <p:blipFill>
          <a:blip r:embed="rId14"/>
          <a:srcRect l="22311" t="11236" r="27492"/>
          <a:stretch>
            <a:fillRect/>
          </a:stretch>
        </p:blipFill>
        <p:spPr>
          <a:xfrm>
            <a:off x="7290576" y="-198283"/>
            <a:ext cx="2923331" cy="3747865"/>
          </a:xfrm>
          <a:prstGeom prst="rect">
            <a:avLst/>
          </a:prstGeom>
        </p:spPr>
      </p:pic>
      <p:pic>
        <p:nvPicPr>
          <p:cNvPr id="14" name="Picture 14"/>
          <p:cNvPicPr>
            <a:picLocks noChangeAspect="1"/>
          </p:cNvPicPr>
          <p:nvPr/>
        </p:nvPicPr>
        <p:blipFill>
          <a:blip r:embed="rId15"/>
          <a:srcRect l="1369" r="14882"/>
          <a:stretch>
            <a:fillRect/>
          </a:stretch>
        </p:blipFill>
        <p:spPr>
          <a:xfrm>
            <a:off x="14231816" y="0"/>
            <a:ext cx="4172224" cy="3549582"/>
          </a:xfrm>
          <a:prstGeom prst="rect">
            <a:avLst/>
          </a:prstGeom>
        </p:spPr>
      </p:pic>
      <p:pic>
        <p:nvPicPr>
          <p:cNvPr id="15" name="Picture 15"/>
          <p:cNvPicPr>
            <a:picLocks noChangeAspect="1"/>
          </p:cNvPicPr>
          <p:nvPr/>
        </p:nvPicPr>
        <p:blipFill>
          <a:blip r:embed="rId16"/>
          <a:srcRect l="8641" r="15308"/>
          <a:stretch>
            <a:fillRect/>
          </a:stretch>
        </p:blipFill>
        <p:spPr>
          <a:xfrm>
            <a:off x="4074375" y="6355150"/>
            <a:ext cx="4073328" cy="3930042"/>
          </a:xfrm>
          <a:prstGeom prst="rect">
            <a:avLst/>
          </a:prstGeom>
        </p:spPr>
      </p:pic>
      <p:pic>
        <p:nvPicPr>
          <p:cNvPr id="16" name="Picture 16"/>
          <p:cNvPicPr>
            <a:picLocks noChangeAspect="1"/>
          </p:cNvPicPr>
          <p:nvPr/>
        </p:nvPicPr>
        <p:blipFill>
          <a:blip r:embed="rId17"/>
          <a:srcRect l="15820" t="8523" b="8523"/>
          <a:stretch>
            <a:fillRect/>
          </a:stretch>
        </p:blipFill>
        <p:spPr>
          <a:xfrm>
            <a:off x="10984474" y="6384912"/>
            <a:ext cx="4604138" cy="3930946"/>
          </a:xfrm>
          <a:prstGeom prst="rect">
            <a:avLst/>
          </a:prstGeom>
        </p:spPr>
      </p:pic>
      <p:pic>
        <p:nvPicPr>
          <p:cNvPr id="17" name="Picture 17"/>
          <p:cNvPicPr>
            <a:picLocks noChangeAspect="1"/>
          </p:cNvPicPr>
          <p:nvPr/>
        </p:nvPicPr>
        <p:blipFill>
          <a:blip r:embed="rId18"/>
          <a:srcRect l="16666" r="12584" b="20147"/>
          <a:stretch>
            <a:fillRect/>
          </a:stretch>
        </p:blipFill>
        <p:spPr>
          <a:xfrm>
            <a:off x="5366303" y="3549582"/>
            <a:ext cx="1924273" cy="2834426"/>
          </a:xfrm>
          <a:prstGeom prst="rect">
            <a:avLst/>
          </a:prstGeom>
        </p:spPr>
      </p:pic>
      <p:pic>
        <p:nvPicPr>
          <p:cNvPr id="18" name="Picture 18"/>
          <p:cNvPicPr>
            <a:picLocks noChangeAspect="1"/>
          </p:cNvPicPr>
          <p:nvPr/>
        </p:nvPicPr>
        <p:blipFill>
          <a:blip r:embed="rId19"/>
          <a:srcRect l="16697" t="2543" r="16697"/>
          <a:stretch>
            <a:fillRect/>
          </a:stretch>
        </p:blipFill>
        <p:spPr>
          <a:xfrm>
            <a:off x="15468490" y="3578440"/>
            <a:ext cx="3055671" cy="2805568"/>
          </a:xfrm>
          <a:prstGeom prst="rect">
            <a:avLst/>
          </a:prstGeom>
        </p:spPr>
      </p:pic>
      <p:pic>
        <p:nvPicPr>
          <p:cNvPr id="19" name="Picture 19"/>
          <p:cNvPicPr>
            <a:picLocks noChangeAspect="1"/>
          </p:cNvPicPr>
          <p:nvPr/>
        </p:nvPicPr>
        <p:blipFill>
          <a:blip r:embed="rId20"/>
          <a:srcRect l="10036" t="11409" r="4217" b="17202"/>
          <a:stretch>
            <a:fillRect/>
          </a:stretch>
        </p:blipFill>
        <p:spPr>
          <a:xfrm>
            <a:off x="7290576" y="3549582"/>
            <a:ext cx="2923331" cy="28055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2"/>
          <a:srcRect/>
          <a:stretch>
            <a:fillRect/>
          </a:stretch>
        </p:blipFill>
        <p:spPr>
          <a:xfrm>
            <a:off x="14800536" y="316525"/>
            <a:ext cx="3182175" cy="2459556"/>
          </a:xfrm>
          <a:prstGeom prst="rect">
            <a:avLst/>
          </a:prstGeom>
        </p:spPr>
      </p:pic>
      <p:pic>
        <p:nvPicPr>
          <p:cNvPr id="5" name="Picture 5"/>
          <p:cNvPicPr>
            <a:picLocks noChangeAspect="1"/>
          </p:cNvPicPr>
          <p:nvPr/>
        </p:nvPicPr>
        <p:blipFill>
          <a:blip r:embed="rId3"/>
          <a:srcRect l="11133" t="10486" r="1702" b="3613"/>
          <a:stretch>
            <a:fillRect/>
          </a:stretch>
        </p:blipFill>
        <p:spPr>
          <a:xfrm>
            <a:off x="3719376" y="2375027"/>
            <a:ext cx="13539924" cy="7472364"/>
          </a:xfrm>
          <a:prstGeom prst="rect">
            <a:avLst/>
          </a:prstGeom>
        </p:spPr>
      </p:pic>
      <p:grpSp>
        <p:nvGrpSpPr>
          <p:cNvPr id="6" name="Group 6"/>
          <p:cNvGrpSpPr/>
          <p:nvPr/>
        </p:nvGrpSpPr>
        <p:grpSpPr>
          <a:xfrm>
            <a:off x="3386796" y="1028700"/>
            <a:ext cx="10015752" cy="2593190"/>
            <a:chOff x="0" y="0"/>
            <a:chExt cx="13354336" cy="3457586"/>
          </a:xfrm>
        </p:grpSpPr>
        <p:sp>
          <p:nvSpPr>
            <p:cNvPr id="7" name="TextBox 7"/>
            <p:cNvSpPr txBox="1"/>
            <p:nvPr/>
          </p:nvSpPr>
          <p:spPr>
            <a:xfrm>
              <a:off x="0" y="2654087"/>
              <a:ext cx="1335433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12254580" cy="1745119"/>
            </a:xfrm>
            <a:prstGeom prst="rect">
              <a:avLst/>
            </a:prstGeom>
          </p:spPr>
          <p:txBody>
            <a:bodyPr lIns="0" tIns="0" rIns="0" bIns="0" rtlCol="0" anchor="t">
              <a:spAutoFit/>
            </a:bodyPr>
            <a:lstStyle/>
            <a:p>
              <a:pPr marL="0" lvl="0" indent="0" algn="ctr">
                <a:lnSpc>
                  <a:spcPts val="10513"/>
                </a:lnSpc>
                <a:spcBef>
                  <a:spcPct val="0"/>
                </a:spcBef>
              </a:pPr>
              <a:r>
                <a:rPr lang="en-US" sz="8213" spc="-205">
                  <a:solidFill>
                    <a:srgbClr val="000000"/>
                  </a:solidFill>
                  <a:latin typeface="HK Grotesk Bold Bold"/>
                </a:rPr>
                <a:t>Forma de los hongos</a:t>
              </a:r>
            </a:p>
          </p:txBody>
        </p:sp>
      </p:grpSp>
      <p:sp>
        <p:nvSpPr>
          <p:cNvPr id="9" name="TextBox 9"/>
          <p:cNvSpPr txBox="1"/>
          <p:nvPr/>
        </p:nvSpPr>
        <p:spPr>
          <a:xfrm>
            <a:off x="15649830" y="9818816"/>
            <a:ext cx="2332881" cy="257175"/>
          </a:xfrm>
          <a:prstGeom prst="rect">
            <a:avLst/>
          </a:prstGeom>
        </p:spPr>
        <p:txBody>
          <a:bodyPr lIns="0" tIns="0" rIns="0" bIns="0" rtlCol="0" anchor="t">
            <a:spAutoFit/>
          </a:bodyPr>
          <a:lstStyle/>
          <a:p>
            <a:pPr algn="ctr">
              <a:lnSpc>
                <a:spcPts val="2100"/>
              </a:lnSpc>
            </a:pPr>
            <a:r>
              <a:rPr lang="en-US" sz="1500">
                <a:solidFill>
                  <a:srgbClr val="000000"/>
                </a:solidFill>
                <a:latin typeface="Open Sans Light"/>
              </a:rPr>
              <a:t>Figura creada en Biorender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3"/>
          <a:srcRect/>
          <a:stretch>
            <a:fillRect/>
          </a:stretch>
        </p:blipFill>
        <p:spPr>
          <a:xfrm>
            <a:off x="14800536" y="316525"/>
            <a:ext cx="3182175" cy="2459556"/>
          </a:xfrm>
          <a:prstGeom prst="rect">
            <a:avLst/>
          </a:prstGeom>
        </p:spPr>
      </p:pic>
      <p:pic>
        <p:nvPicPr>
          <p:cNvPr id="5" name="Picture 5"/>
          <p:cNvPicPr>
            <a:picLocks noChangeAspect="1"/>
          </p:cNvPicPr>
          <p:nvPr/>
        </p:nvPicPr>
        <p:blipFill>
          <a:blip r:embed="rId4"/>
          <a:srcRect l="3051" t="9455" r="3241" b="5675"/>
          <a:stretch>
            <a:fillRect/>
          </a:stretch>
        </p:blipFill>
        <p:spPr>
          <a:xfrm>
            <a:off x="2708188" y="2031038"/>
            <a:ext cx="14549288" cy="7379208"/>
          </a:xfrm>
          <a:prstGeom prst="rect">
            <a:avLst/>
          </a:prstGeom>
        </p:spPr>
      </p:pic>
      <p:grpSp>
        <p:nvGrpSpPr>
          <p:cNvPr id="6" name="Group 6"/>
          <p:cNvGrpSpPr/>
          <p:nvPr/>
        </p:nvGrpSpPr>
        <p:grpSpPr>
          <a:xfrm>
            <a:off x="3719376" y="712175"/>
            <a:ext cx="10015752" cy="2593190"/>
            <a:chOff x="0" y="0"/>
            <a:chExt cx="13354336" cy="3457586"/>
          </a:xfrm>
        </p:grpSpPr>
        <p:sp>
          <p:nvSpPr>
            <p:cNvPr id="7" name="TextBox 7"/>
            <p:cNvSpPr txBox="1"/>
            <p:nvPr/>
          </p:nvSpPr>
          <p:spPr>
            <a:xfrm>
              <a:off x="0" y="2654087"/>
              <a:ext cx="1335433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12254580" cy="1745119"/>
            </a:xfrm>
            <a:prstGeom prst="rect">
              <a:avLst/>
            </a:prstGeom>
          </p:spPr>
          <p:txBody>
            <a:bodyPr lIns="0" tIns="0" rIns="0" bIns="0" rtlCol="0" anchor="t">
              <a:spAutoFit/>
            </a:bodyPr>
            <a:lstStyle/>
            <a:p>
              <a:pPr marL="0" lvl="0" indent="0" algn="ctr">
                <a:lnSpc>
                  <a:spcPts val="10513"/>
                </a:lnSpc>
                <a:spcBef>
                  <a:spcPct val="0"/>
                </a:spcBef>
              </a:pPr>
              <a:r>
                <a:rPr lang="en-US" sz="8213" spc="-205">
                  <a:solidFill>
                    <a:srgbClr val="000000"/>
                  </a:solidFill>
                  <a:latin typeface="HK Grotesk Bold Bold"/>
                </a:rPr>
                <a:t>Estructura  </a:t>
              </a:r>
            </a:p>
          </p:txBody>
        </p:sp>
      </p:grpSp>
      <p:sp>
        <p:nvSpPr>
          <p:cNvPr id="9" name="TextBox 9"/>
          <p:cNvSpPr txBox="1"/>
          <p:nvPr/>
        </p:nvSpPr>
        <p:spPr>
          <a:xfrm>
            <a:off x="14616558" y="9604862"/>
            <a:ext cx="3550132" cy="523875"/>
          </a:xfrm>
          <a:prstGeom prst="rect">
            <a:avLst/>
          </a:prstGeom>
        </p:spPr>
        <p:txBody>
          <a:bodyPr lIns="0" tIns="0" rIns="0" bIns="0" rtlCol="0" anchor="t">
            <a:spAutoFit/>
          </a:bodyPr>
          <a:lstStyle/>
          <a:p>
            <a:pPr algn="ctr">
              <a:lnSpc>
                <a:spcPts val="2100"/>
              </a:lnSpc>
            </a:pPr>
            <a:r>
              <a:rPr lang="en-US" sz="1500">
                <a:solidFill>
                  <a:srgbClr val="000000"/>
                </a:solidFill>
                <a:latin typeface="Open Sans Light"/>
              </a:rPr>
              <a:t>Figura creada en Biorender</a:t>
            </a:r>
          </a:p>
          <a:p>
            <a:pPr algn="ctr">
              <a:lnSpc>
                <a:spcPts val="2100"/>
              </a:lnSpc>
            </a:pPr>
            <a:r>
              <a:rPr lang="en-US" sz="1500">
                <a:solidFill>
                  <a:srgbClr val="000000"/>
                </a:solidFill>
                <a:latin typeface="Open Sans Light"/>
              </a:rPr>
              <a:t>Fotos: Nicole Colón o MycoTwitter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2"/>
          <a:srcRect/>
          <a:stretch>
            <a:fillRect/>
          </a:stretch>
        </p:blipFill>
        <p:spPr>
          <a:xfrm>
            <a:off x="14800536" y="316525"/>
            <a:ext cx="3182175" cy="2459556"/>
          </a:xfrm>
          <a:prstGeom prst="rect">
            <a:avLst/>
          </a:prstGeom>
        </p:spPr>
      </p:pic>
      <p:pic>
        <p:nvPicPr>
          <p:cNvPr id="5" name="Picture 5"/>
          <p:cNvPicPr>
            <a:picLocks noChangeAspect="1"/>
          </p:cNvPicPr>
          <p:nvPr/>
        </p:nvPicPr>
        <p:blipFill>
          <a:blip r:embed="rId3"/>
          <a:srcRect t="12316" r="6551" b="2748"/>
          <a:stretch>
            <a:fillRect/>
          </a:stretch>
        </p:blipFill>
        <p:spPr>
          <a:xfrm>
            <a:off x="2227592" y="2189301"/>
            <a:ext cx="14401426" cy="7330038"/>
          </a:xfrm>
          <a:prstGeom prst="rect">
            <a:avLst/>
          </a:prstGeom>
        </p:spPr>
      </p:pic>
      <p:grpSp>
        <p:nvGrpSpPr>
          <p:cNvPr id="6" name="Group 6"/>
          <p:cNvGrpSpPr/>
          <p:nvPr/>
        </p:nvGrpSpPr>
        <p:grpSpPr>
          <a:xfrm>
            <a:off x="3719376" y="712175"/>
            <a:ext cx="10015752" cy="2593190"/>
            <a:chOff x="0" y="0"/>
            <a:chExt cx="13354336" cy="3457586"/>
          </a:xfrm>
        </p:grpSpPr>
        <p:sp>
          <p:nvSpPr>
            <p:cNvPr id="7" name="TextBox 7"/>
            <p:cNvSpPr txBox="1"/>
            <p:nvPr/>
          </p:nvSpPr>
          <p:spPr>
            <a:xfrm>
              <a:off x="0" y="2654087"/>
              <a:ext cx="1335433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12254580" cy="1745119"/>
            </a:xfrm>
            <a:prstGeom prst="rect">
              <a:avLst/>
            </a:prstGeom>
          </p:spPr>
          <p:txBody>
            <a:bodyPr lIns="0" tIns="0" rIns="0" bIns="0" rtlCol="0" anchor="t">
              <a:spAutoFit/>
            </a:bodyPr>
            <a:lstStyle/>
            <a:p>
              <a:pPr marL="0" lvl="0" indent="0" algn="ctr">
                <a:lnSpc>
                  <a:spcPts val="10513"/>
                </a:lnSpc>
                <a:spcBef>
                  <a:spcPct val="0"/>
                </a:spcBef>
              </a:pPr>
              <a:r>
                <a:rPr lang="en-US" sz="8213" spc="-205">
                  <a:solidFill>
                    <a:srgbClr val="000000"/>
                  </a:solidFill>
                  <a:latin typeface="HK Grotesk Bold Bold"/>
                </a:rPr>
                <a:t>Reproducción  </a:t>
              </a:r>
            </a:p>
          </p:txBody>
        </p:sp>
      </p:grpSp>
      <p:sp>
        <p:nvSpPr>
          <p:cNvPr id="9" name="TextBox 9"/>
          <p:cNvSpPr txBox="1"/>
          <p:nvPr/>
        </p:nvSpPr>
        <p:spPr>
          <a:xfrm>
            <a:off x="14616558" y="9868633"/>
            <a:ext cx="3550132" cy="257175"/>
          </a:xfrm>
          <a:prstGeom prst="rect">
            <a:avLst/>
          </a:prstGeom>
        </p:spPr>
        <p:txBody>
          <a:bodyPr lIns="0" tIns="0" rIns="0" bIns="0" rtlCol="0" anchor="t">
            <a:spAutoFit/>
          </a:bodyPr>
          <a:lstStyle/>
          <a:p>
            <a:pPr algn="ctr">
              <a:lnSpc>
                <a:spcPts val="2100"/>
              </a:lnSpc>
            </a:pPr>
            <a:r>
              <a:rPr lang="en-US" sz="1500">
                <a:solidFill>
                  <a:srgbClr val="000000"/>
                </a:solidFill>
                <a:latin typeface="Open Sans Light"/>
              </a:rPr>
              <a:t>Figura creada en Biorender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66346CF186414DA3B2C50FEC67BF3C" ma:contentTypeVersion="1" ma:contentTypeDescription="Create a new document." ma:contentTypeScope="" ma:versionID="6f9fbb563d5843bb8492db205916c3b6">
  <xsd:schema xmlns:xsd="http://www.w3.org/2001/XMLSchema" xmlns:xs="http://www.w3.org/2001/XMLSchema" xmlns:p="http://schemas.microsoft.com/office/2006/metadata/properties" xmlns:ns1="http://schemas.microsoft.com/sharepoint/v3" targetNamespace="http://schemas.microsoft.com/office/2006/metadata/properties" ma:root="true" ma:fieldsID="76306148d0f7b992e79f2d9b1f249a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0F581AF-D186-4ABF-87E2-953B052DCF10}"/>
</file>

<file path=customXml/itemProps2.xml><?xml version="1.0" encoding="utf-8"?>
<ds:datastoreItem xmlns:ds="http://schemas.openxmlformats.org/officeDocument/2006/customXml" ds:itemID="{6D9C560C-D1C7-4662-AC42-D6CD131C88E8}"/>
</file>

<file path=customXml/itemProps3.xml><?xml version="1.0" encoding="utf-8"?>
<ds:datastoreItem xmlns:ds="http://schemas.openxmlformats.org/officeDocument/2006/customXml" ds:itemID="{82C58331-C347-476A-B566-67282B28C0BF}"/>
</file>

<file path=docProps/app.xml><?xml version="1.0" encoding="utf-8"?>
<Properties xmlns="http://schemas.openxmlformats.org/officeDocument/2006/extended-properties" xmlns:vt="http://schemas.openxmlformats.org/officeDocument/2006/docPropsVTypes">
  <TotalTime>286</TotalTime>
  <Words>1440</Words>
  <Application>Microsoft Macintosh PowerPoint</Application>
  <PresentationFormat>Custom</PresentationFormat>
  <Paragraphs>171</Paragraphs>
  <Slides>28</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Open Sans Light</vt:lpstr>
      <vt:lpstr>Arimo</vt:lpstr>
      <vt:lpstr>Arimo Bold</vt:lpstr>
      <vt:lpstr>HK Grotesk Bold</vt:lpstr>
      <vt:lpstr>HK Grotesk Bold Bold</vt:lpstr>
      <vt:lpstr>Open Sans 2</vt:lpstr>
      <vt:lpstr>Open Sans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MER-Spanish-Sep2021</dc:title>
  <cp:lastModifiedBy>Colon-Carrion, Nicole - (ncoloncarrion)</cp:lastModifiedBy>
  <cp:revision>18</cp:revision>
  <dcterms:created xsi:type="dcterms:W3CDTF">2006-08-16T00:00:00Z</dcterms:created>
  <dcterms:modified xsi:type="dcterms:W3CDTF">2022-11-24T18:42:34Z</dcterms:modified>
  <dc:identifier>DAEewm2z2-Q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0x010100E766346CF186414DA3B2C50FEC67BF3C</vt:lpwstr>
  </property>
</Properties>
</file>