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8288000" cy="10287000"/>
  <p:notesSz cx="6858000" cy="9144000"/>
  <p:embeddedFontLst>
    <p:embeddedFont>
      <p:font typeface="Arimo" panose="020B0604020202020204" pitchFamily="34" charset="0"/>
      <p:regular r:id="rId28"/>
    </p:embeddedFont>
    <p:embeddedFont>
      <p:font typeface="Calibri" panose="020F0502020204030204" pitchFamily="34" charset="0"/>
      <p:regular r:id="rId29"/>
      <p:bold r:id="rId30"/>
      <p:italic r:id="rId31"/>
      <p:boldItalic r:id="rId32"/>
    </p:embeddedFont>
    <p:embeddedFont>
      <p:font typeface="HK Grotesk Bold" pitchFamily="2" charset="77"/>
      <p:regular r:id="rId33"/>
      <p:bold r:id="rId34"/>
    </p:embeddedFont>
    <p:embeddedFont>
      <p:font typeface="Open Sans 1" panose="020B0606030504020204" pitchFamily="34" charset="0"/>
      <p:regular r:id="rId35"/>
    </p:embeddedFont>
    <p:embeddedFont>
      <p:font typeface="Open Sans 2" panose="020B0606030504020204" pitchFamily="34" charset="0"/>
      <p:regular r:id="rId36"/>
    </p:embeddedFont>
    <p:embeddedFont>
      <p:font typeface="Open Sans Light" panose="020B030603050402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87644" autoAdjust="0"/>
  </p:normalViewPr>
  <p:slideViewPr>
    <p:cSldViewPr>
      <p:cViewPr varScale="1">
        <p:scale>
          <a:sx n="60" d="100"/>
          <a:sy n="60" d="100"/>
        </p:scale>
        <p:origin x="11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3DA19-11ED-104D-90CE-88D1406360DB}" type="datetimeFigureOut">
              <a:rPr lang="en-US" smtClean="0"/>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0CC4E-4CCE-7843-9CEF-39D3758E4DE1}" type="slidenum">
              <a:rPr lang="en-US" smtClean="0"/>
              <a:t>‹#›</a:t>
            </a:fld>
            <a:endParaRPr lang="en-US"/>
          </a:p>
        </p:txBody>
      </p:sp>
    </p:spTree>
    <p:extLst>
      <p:ext uri="{BB962C8B-B14F-4D97-AF65-F5344CB8AC3E}">
        <p14:creationId xmlns:p14="http://schemas.microsoft.com/office/powerpoint/2010/main" val="36909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8.7 </a:t>
            </a:r>
            <a:r>
              <a:rPr lang="en-US" dirty="0" err="1"/>
              <a:t>millones</a:t>
            </a:r>
            <a:r>
              <a:rPr lang="en-US" dirty="0"/>
              <a:t> de </a:t>
            </a:r>
            <a:r>
              <a:rPr lang="en-US" dirty="0" err="1"/>
              <a:t>espcies</a:t>
            </a:r>
            <a:r>
              <a:rPr lang="en-US" dirty="0"/>
              <a:t> </a:t>
            </a:r>
            <a:r>
              <a:rPr lang="en-US" dirty="0" err="1"/>
              <a:t>en</a:t>
            </a:r>
            <a:r>
              <a:rPr lang="en-US" dirty="0"/>
              <a:t> el </a:t>
            </a:r>
            <a:r>
              <a:rPr lang="en-US" dirty="0" err="1"/>
              <a:t>mundo</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4</a:t>
            </a:fld>
            <a:endParaRPr lang="en-US"/>
          </a:p>
        </p:txBody>
      </p:sp>
    </p:spTree>
    <p:extLst>
      <p:ext uri="{BB962C8B-B14F-4D97-AF65-F5344CB8AC3E}">
        <p14:creationId xmlns:p14="http://schemas.microsoft.com/office/powerpoint/2010/main" val="395565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5</a:t>
            </a:fld>
            <a:endParaRPr lang="en-US"/>
          </a:p>
        </p:txBody>
      </p:sp>
    </p:spTree>
    <p:extLst>
      <p:ext uri="{BB962C8B-B14F-4D97-AF65-F5344CB8AC3E}">
        <p14:creationId xmlns:p14="http://schemas.microsoft.com/office/powerpoint/2010/main" val="281921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7</a:t>
            </a:fld>
            <a:endParaRPr lang="en-US"/>
          </a:p>
        </p:txBody>
      </p:sp>
    </p:spTree>
    <p:extLst>
      <p:ext uri="{BB962C8B-B14F-4D97-AF65-F5344CB8AC3E}">
        <p14:creationId xmlns:p14="http://schemas.microsoft.com/office/powerpoint/2010/main" val="243433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9</a:t>
            </a:fld>
            <a:endParaRPr lang="en-US"/>
          </a:p>
        </p:txBody>
      </p:sp>
    </p:spTree>
    <p:extLst>
      <p:ext uri="{BB962C8B-B14F-4D97-AF65-F5344CB8AC3E}">
        <p14:creationId xmlns:p14="http://schemas.microsoft.com/office/powerpoint/2010/main" val="197054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Penicillium </a:t>
            </a:r>
            <a:r>
              <a:rPr lang="en-US" sz="1200" b="0" i="0" kern="1200" dirty="0" err="1">
                <a:solidFill>
                  <a:schemeClr val="tx1"/>
                </a:solidFill>
                <a:effectLst/>
                <a:latin typeface="+mn-lt"/>
                <a:ea typeface="+mn-ea"/>
                <a:cs typeface="+mn-cs"/>
              </a:rPr>
              <a:t>chrysogenum</a:t>
            </a:r>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12</a:t>
            </a:fld>
            <a:endParaRPr lang="en-US"/>
          </a:p>
        </p:txBody>
      </p:sp>
    </p:spTree>
    <p:extLst>
      <p:ext uri="{BB962C8B-B14F-4D97-AF65-F5344CB8AC3E}">
        <p14:creationId xmlns:p14="http://schemas.microsoft.com/office/powerpoint/2010/main" val="19906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13</a:t>
            </a:fld>
            <a:endParaRPr lang="en-US"/>
          </a:p>
        </p:txBody>
      </p:sp>
    </p:spTree>
    <p:extLst>
      <p:ext uri="{BB962C8B-B14F-4D97-AF65-F5344CB8AC3E}">
        <p14:creationId xmlns:p14="http://schemas.microsoft.com/office/powerpoint/2010/main" val="259985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0CC4E-4CCE-7843-9CEF-39D3758E4DE1}" type="slidenum">
              <a:rPr lang="en-US" smtClean="0"/>
              <a:t>14</a:t>
            </a:fld>
            <a:endParaRPr lang="en-US"/>
          </a:p>
        </p:txBody>
      </p:sp>
    </p:spTree>
    <p:extLst>
      <p:ext uri="{BB962C8B-B14F-4D97-AF65-F5344CB8AC3E}">
        <p14:creationId xmlns:p14="http://schemas.microsoft.com/office/powerpoint/2010/main" val="3787967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7776608" y="24205"/>
            <a:ext cx="10474642" cy="1047464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7776608" y="1750577"/>
            <a:ext cx="10295292" cy="7957403"/>
          </a:xfrm>
          <a:prstGeom prst="rect">
            <a:avLst/>
          </a:prstGeom>
        </p:spPr>
      </p:pic>
      <p:sp>
        <p:nvSpPr>
          <p:cNvPr id="7" name="TextBox 7"/>
          <p:cNvSpPr txBox="1"/>
          <p:nvPr/>
        </p:nvSpPr>
        <p:spPr>
          <a:xfrm>
            <a:off x="496190" y="3929614"/>
            <a:ext cx="6591913" cy="2637322"/>
          </a:xfrm>
          <a:prstGeom prst="rect">
            <a:avLst/>
          </a:prstGeom>
        </p:spPr>
        <p:txBody>
          <a:bodyPr lIns="0" tIns="0" rIns="0" bIns="0" rtlCol="0" anchor="t">
            <a:spAutoFit/>
          </a:bodyPr>
          <a:lstStyle/>
          <a:p>
            <a:pPr algn="ctr">
              <a:lnSpc>
                <a:spcPts val="10295"/>
              </a:lnSpc>
            </a:pPr>
            <a:r>
              <a:rPr lang="en-US" sz="10399">
                <a:solidFill>
                  <a:srgbClr val="FFFFFF"/>
                </a:solidFill>
                <a:latin typeface="HK Grotesk Bold Bold"/>
              </a:rPr>
              <a:t>Micologia en Ruedas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grpSp>
        <p:nvGrpSpPr>
          <p:cNvPr id="6" name="Group 6"/>
          <p:cNvGrpSpPr/>
          <p:nvPr/>
        </p:nvGrpSpPr>
        <p:grpSpPr>
          <a:xfrm>
            <a:off x="3719376" y="655025"/>
            <a:ext cx="10015752" cy="2650340"/>
            <a:chOff x="0" y="-76200"/>
            <a:chExt cx="13354336" cy="35337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Nutrition</a:t>
              </a:r>
            </a:p>
          </p:txBody>
        </p:sp>
      </p:grpSp>
      <p:sp>
        <p:nvSpPr>
          <p:cNvPr id="9" name="TextBox 9"/>
          <p:cNvSpPr txBox="1"/>
          <p:nvPr/>
        </p:nvSpPr>
        <p:spPr>
          <a:xfrm>
            <a:off x="2408583" y="2189365"/>
            <a:ext cx="3298948" cy="586716"/>
          </a:xfrm>
          <a:prstGeom prst="rect">
            <a:avLst/>
          </a:prstGeom>
        </p:spPr>
        <p:txBody>
          <a:bodyPr wrap="square" lIns="0" tIns="0" rIns="0" bIns="0" rtlCol="0" anchor="t">
            <a:spAutoFit/>
          </a:bodyPr>
          <a:lstStyle/>
          <a:p>
            <a:pPr algn="ctr">
              <a:lnSpc>
                <a:spcPts val="4608"/>
              </a:lnSpc>
              <a:spcBef>
                <a:spcPct val="0"/>
              </a:spcBef>
            </a:pPr>
            <a:r>
              <a:rPr lang="en-US" sz="3600" spc="-89" dirty="0">
                <a:solidFill>
                  <a:srgbClr val="000000"/>
                </a:solidFill>
                <a:latin typeface="HK Grotesk Bold Bold"/>
              </a:rPr>
              <a:t>Heterotrophs</a:t>
            </a:r>
          </a:p>
        </p:txBody>
      </p:sp>
      <p:sp>
        <p:nvSpPr>
          <p:cNvPr id="10" name="TextBox 10"/>
          <p:cNvSpPr txBox="1"/>
          <p:nvPr/>
        </p:nvSpPr>
        <p:spPr>
          <a:xfrm>
            <a:off x="14616558" y="9604862"/>
            <a:ext cx="3550132" cy="251607"/>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grpSp>
        <p:nvGrpSpPr>
          <p:cNvPr id="16" name="Group 15">
            <a:extLst>
              <a:ext uri="{FF2B5EF4-FFF2-40B4-BE49-F238E27FC236}">
                <a16:creationId xmlns:a16="http://schemas.microsoft.com/office/drawing/2014/main" id="{F5B09331-F488-3F4B-ED77-E9F0FF432FB6}"/>
              </a:ext>
            </a:extLst>
          </p:cNvPr>
          <p:cNvGrpSpPr/>
          <p:nvPr/>
        </p:nvGrpSpPr>
        <p:grpSpPr>
          <a:xfrm>
            <a:off x="5358771" y="2779454"/>
            <a:ext cx="11023992" cy="5784472"/>
            <a:chOff x="7839740" y="2982476"/>
            <a:chExt cx="11023992" cy="5784472"/>
          </a:xfrm>
        </p:grpSpPr>
        <p:pic>
          <p:nvPicPr>
            <p:cNvPr id="5" name="Picture 5"/>
            <p:cNvPicPr>
              <a:picLocks noChangeAspect="1"/>
            </p:cNvPicPr>
            <p:nvPr/>
          </p:nvPicPr>
          <p:blipFill>
            <a:blip r:embed="rId3"/>
            <a:srcRect l="2874"/>
            <a:stretch>
              <a:fillRect/>
            </a:stretch>
          </p:blipFill>
          <p:spPr>
            <a:xfrm>
              <a:off x="7848600" y="2982476"/>
              <a:ext cx="8754219" cy="5531911"/>
            </a:xfrm>
            <a:prstGeom prst="rect">
              <a:avLst/>
            </a:prstGeom>
          </p:spPr>
        </p:pic>
        <p:sp>
          <p:nvSpPr>
            <p:cNvPr id="12" name="TextBox 11">
              <a:extLst>
                <a:ext uri="{FF2B5EF4-FFF2-40B4-BE49-F238E27FC236}">
                  <a16:creationId xmlns:a16="http://schemas.microsoft.com/office/drawing/2014/main" id="{558570BA-A84C-D49E-124B-875D6DC962E4}"/>
                </a:ext>
              </a:extLst>
            </p:cNvPr>
            <p:cNvSpPr txBox="1"/>
            <p:nvPr/>
          </p:nvSpPr>
          <p:spPr>
            <a:xfrm>
              <a:off x="7839740" y="4400489"/>
              <a:ext cx="2472109" cy="369332"/>
            </a:xfrm>
            <a:prstGeom prst="rect">
              <a:avLst/>
            </a:prstGeom>
            <a:noFill/>
          </p:spPr>
          <p:txBody>
            <a:bodyPr wrap="square" rtlCol="0">
              <a:spAutoFit/>
            </a:bodyPr>
            <a:lstStyle/>
            <a:p>
              <a:r>
                <a:rPr lang="en-US" b="1" dirty="0"/>
                <a:t>Mycelium</a:t>
              </a:r>
            </a:p>
          </p:txBody>
        </p:sp>
        <p:sp>
          <p:nvSpPr>
            <p:cNvPr id="13" name="TextBox 12">
              <a:extLst>
                <a:ext uri="{FF2B5EF4-FFF2-40B4-BE49-F238E27FC236}">
                  <a16:creationId xmlns:a16="http://schemas.microsoft.com/office/drawing/2014/main" id="{E2F7FAB0-8D23-EC92-6033-87992B7B6207}"/>
                </a:ext>
              </a:extLst>
            </p:cNvPr>
            <p:cNvSpPr txBox="1"/>
            <p:nvPr/>
          </p:nvSpPr>
          <p:spPr>
            <a:xfrm>
              <a:off x="11811000" y="4958834"/>
              <a:ext cx="2472109" cy="369332"/>
            </a:xfrm>
            <a:prstGeom prst="rect">
              <a:avLst/>
            </a:prstGeom>
            <a:noFill/>
          </p:spPr>
          <p:txBody>
            <a:bodyPr wrap="square" rtlCol="0">
              <a:spAutoFit/>
            </a:bodyPr>
            <a:lstStyle/>
            <a:p>
              <a:r>
                <a:rPr lang="en-US" b="1" dirty="0"/>
                <a:t>Fungal enzymes</a:t>
              </a:r>
            </a:p>
          </p:txBody>
        </p:sp>
        <p:sp>
          <p:nvSpPr>
            <p:cNvPr id="14" name="TextBox 13">
              <a:extLst>
                <a:ext uri="{FF2B5EF4-FFF2-40B4-BE49-F238E27FC236}">
                  <a16:creationId xmlns:a16="http://schemas.microsoft.com/office/drawing/2014/main" id="{611F4FCD-0813-B57B-D8A9-FDCD89767B55}"/>
                </a:ext>
              </a:extLst>
            </p:cNvPr>
            <p:cNvSpPr txBox="1"/>
            <p:nvPr/>
          </p:nvSpPr>
          <p:spPr>
            <a:xfrm>
              <a:off x="16391623" y="5102100"/>
              <a:ext cx="2472109" cy="646331"/>
            </a:xfrm>
            <a:prstGeom prst="rect">
              <a:avLst/>
            </a:prstGeom>
            <a:noFill/>
          </p:spPr>
          <p:txBody>
            <a:bodyPr wrap="square" rtlCol="0">
              <a:spAutoFit/>
            </a:bodyPr>
            <a:lstStyle/>
            <a:p>
              <a:r>
                <a:rPr lang="en-US" b="1" dirty="0"/>
                <a:t>Dead tissue degradation</a:t>
              </a:r>
            </a:p>
          </p:txBody>
        </p:sp>
        <p:sp>
          <p:nvSpPr>
            <p:cNvPr id="15" name="TextBox 14">
              <a:extLst>
                <a:ext uri="{FF2B5EF4-FFF2-40B4-BE49-F238E27FC236}">
                  <a16:creationId xmlns:a16="http://schemas.microsoft.com/office/drawing/2014/main" id="{47725ED6-95A4-C1CC-D201-C49F53A1C87A}"/>
                </a:ext>
              </a:extLst>
            </p:cNvPr>
            <p:cNvSpPr txBox="1"/>
            <p:nvPr/>
          </p:nvSpPr>
          <p:spPr>
            <a:xfrm>
              <a:off x="11277601" y="8397616"/>
              <a:ext cx="3693582" cy="369332"/>
            </a:xfrm>
            <a:prstGeom prst="rect">
              <a:avLst/>
            </a:prstGeom>
            <a:noFill/>
          </p:spPr>
          <p:txBody>
            <a:bodyPr wrap="square" rtlCol="0">
              <a:spAutoFit/>
            </a:bodyPr>
            <a:lstStyle/>
            <a:p>
              <a:r>
                <a:rPr lang="en-US" b="1" dirty="0"/>
                <a:t>Absorption of broken-down particles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16884" y="5143500"/>
            <a:ext cx="5489986" cy="5143500"/>
          </a:xfrm>
          <a:prstGeom prst="rect">
            <a:avLst/>
          </a:prstGeom>
          <a:solidFill>
            <a:srgbClr val="191769"/>
          </a:solidFill>
        </p:spPr>
      </p:sp>
      <p:sp>
        <p:nvSpPr>
          <p:cNvPr id="3" name="AutoShape 3"/>
          <p:cNvSpPr/>
          <p:nvPr/>
        </p:nvSpPr>
        <p:spPr>
          <a:xfrm>
            <a:off x="12798014" y="0"/>
            <a:ext cx="5481129" cy="5143500"/>
          </a:xfrm>
          <a:prstGeom prst="rect">
            <a:avLst/>
          </a:prstGeom>
          <a:solidFill>
            <a:srgbClr val="191769"/>
          </a:solidFill>
        </p:spPr>
      </p:sp>
      <p:sp>
        <p:nvSpPr>
          <p:cNvPr id="4" name="TextBox 4"/>
          <p:cNvSpPr txBox="1"/>
          <p:nvPr/>
        </p:nvSpPr>
        <p:spPr>
          <a:xfrm>
            <a:off x="218156" y="3336275"/>
            <a:ext cx="6880573" cy="944233"/>
          </a:xfrm>
          <a:prstGeom prst="rect">
            <a:avLst/>
          </a:prstGeom>
        </p:spPr>
        <p:txBody>
          <a:bodyPr lIns="0" tIns="0" rIns="0" bIns="0" rtlCol="0" anchor="t">
            <a:spAutoFit/>
          </a:bodyPr>
          <a:lstStyle/>
          <a:p>
            <a:pPr marL="0" lvl="0" indent="0" algn="ctr">
              <a:lnSpc>
                <a:spcPts val="6934"/>
              </a:lnSpc>
              <a:spcBef>
                <a:spcPct val="0"/>
              </a:spcBef>
            </a:pPr>
            <a:r>
              <a:rPr lang="en-US" sz="7299" spc="-182" dirty="0">
                <a:solidFill>
                  <a:srgbClr val="191769"/>
                </a:solidFill>
                <a:latin typeface="HK Grotesk Bold Bold"/>
              </a:rPr>
              <a:t>Fungi vs. Plants</a:t>
            </a:r>
          </a:p>
        </p:txBody>
      </p:sp>
      <p:sp>
        <p:nvSpPr>
          <p:cNvPr id="5" name="AutoShape 5"/>
          <p:cNvSpPr/>
          <p:nvPr/>
        </p:nvSpPr>
        <p:spPr>
          <a:xfrm>
            <a:off x="0" y="6586710"/>
            <a:ext cx="7316884" cy="3700290"/>
          </a:xfrm>
          <a:prstGeom prst="rect">
            <a:avLst/>
          </a:prstGeom>
          <a:solidFill>
            <a:srgbClr val="F6F6F6">
              <a:alpha val="65882"/>
            </a:srgbClr>
          </a:solidFill>
        </p:spPr>
      </p:sp>
      <p:grpSp>
        <p:nvGrpSpPr>
          <p:cNvPr id="6" name="Group 6"/>
          <p:cNvGrpSpPr/>
          <p:nvPr/>
        </p:nvGrpSpPr>
        <p:grpSpPr>
          <a:xfrm>
            <a:off x="13582532" y="1509046"/>
            <a:ext cx="3676768" cy="2116268"/>
            <a:chOff x="0" y="-38100"/>
            <a:chExt cx="4902358" cy="2821691"/>
          </a:xfrm>
        </p:grpSpPr>
        <p:sp>
          <p:nvSpPr>
            <p:cNvPr id="7" name="TextBox 7"/>
            <p:cNvSpPr txBox="1"/>
            <p:nvPr/>
          </p:nvSpPr>
          <p:spPr>
            <a:xfrm>
              <a:off x="0" y="-38100"/>
              <a:ext cx="4902358" cy="774487"/>
            </a:xfrm>
            <a:prstGeom prst="rect">
              <a:avLst/>
            </a:prstGeom>
          </p:spPr>
          <p:txBody>
            <a:bodyPr lIns="0" tIns="0" rIns="0" bIns="0" rtlCol="0" anchor="t">
              <a:spAutoFit/>
            </a:bodyPr>
            <a:lstStyle/>
            <a:p>
              <a:pPr marL="0" lvl="0" indent="0" algn="ctr">
                <a:lnSpc>
                  <a:spcPts val="4608"/>
                </a:lnSpc>
                <a:spcBef>
                  <a:spcPct val="0"/>
                </a:spcBef>
              </a:pPr>
              <a:r>
                <a:rPr lang="en-US" sz="3600" spc="-89" dirty="0">
                  <a:solidFill>
                    <a:srgbClr val="FFFFFF"/>
                  </a:solidFill>
                  <a:latin typeface="HK Grotesk Bold Bold"/>
                </a:rPr>
                <a:t>Nutrition</a:t>
              </a:r>
            </a:p>
          </p:txBody>
        </p:sp>
        <p:sp>
          <p:nvSpPr>
            <p:cNvPr id="8" name="TextBox 8"/>
            <p:cNvSpPr txBox="1"/>
            <p:nvPr/>
          </p:nvSpPr>
          <p:spPr>
            <a:xfrm>
              <a:off x="0" y="1053032"/>
              <a:ext cx="4902358" cy="1730559"/>
            </a:xfrm>
            <a:prstGeom prst="rect">
              <a:avLst/>
            </a:prstGeom>
          </p:spPr>
          <p:txBody>
            <a:bodyPr lIns="0" tIns="0" rIns="0" bIns="0" rtlCol="0" anchor="t">
              <a:spAutoFit/>
            </a:bodyPr>
            <a:lstStyle/>
            <a:p>
              <a:pPr algn="ctr">
                <a:lnSpc>
                  <a:spcPts val="3770"/>
                </a:lnSpc>
                <a:spcBef>
                  <a:spcPts val="2823"/>
                </a:spcBef>
              </a:pPr>
              <a:r>
                <a:rPr lang="en-US" sz="2599" dirty="0">
                  <a:solidFill>
                    <a:srgbClr val="FFFFFF"/>
                  </a:solidFill>
                  <a:latin typeface="Open Sans 1"/>
                </a:rPr>
                <a:t>P = Autotrophs</a:t>
              </a:r>
            </a:p>
            <a:p>
              <a:pPr algn="ctr">
                <a:lnSpc>
                  <a:spcPts val="3770"/>
                </a:lnSpc>
                <a:spcBef>
                  <a:spcPts val="2823"/>
                </a:spcBef>
              </a:pPr>
              <a:r>
                <a:rPr lang="en-US" sz="2600" dirty="0">
                  <a:solidFill>
                    <a:srgbClr val="FFFFFF"/>
                  </a:solidFill>
                  <a:latin typeface="Open Sans 1"/>
                </a:rPr>
                <a:t>F = </a:t>
              </a:r>
              <a:r>
                <a:rPr lang="en-US" sz="2600" dirty="0" err="1">
                  <a:solidFill>
                    <a:srgbClr val="FFFFFF"/>
                  </a:solidFill>
                  <a:latin typeface="Open Sans 1"/>
                </a:rPr>
                <a:t>Heterotrhops</a:t>
              </a:r>
              <a:endParaRPr lang="en-US" sz="2600" dirty="0">
                <a:solidFill>
                  <a:srgbClr val="FFFFFF"/>
                </a:solidFill>
                <a:latin typeface="Open Sans 1"/>
              </a:endParaRPr>
            </a:p>
          </p:txBody>
        </p:sp>
      </p:grpSp>
      <p:sp>
        <p:nvSpPr>
          <p:cNvPr id="9" name="TextBox 9"/>
          <p:cNvSpPr txBox="1"/>
          <p:nvPr/>
        </p:nvSpPr>
        <p:spPr>
          <a:xfrm>
            <a:off x="285676" y="8805799"/>
            <a:ext cx="1676549" cy="915572"/>
          </a:xfrm>
          <a:prstGeom prst="rect">
            <a:avLst/>
          </a:prstGeom>
        </p:spPr>
        <p:txBody>
          <a:bodyPr lIns="0" tIns="0" rIns="0" bIns="0" rtlCol="0" anchor="t">
            <a:spAutoFit/>
          </a:bodyPr>
          <a:lstStyle/>
          <a:p>
            <a:pPr algn="ctr">
              <a:lnSpc>
                <a:spcPts val="3583"/>
              </a:lnSpc>
            </a:pPr>
            <a:r>
              <a:rPr lang="en-US" sz="2800" spc="-70" dirty="0">
                <a:solidFill>
                  <a:srgbClr val="000000"/>
                </a:solidFill>
                <a:latin typeface="HK Grotesk Bold Bold"/>
              </a:rPr>
              <a:t>P = Plant</a:t>
            </a:r>
          </a:p>
          <a:p>
            <a:pPr algn="ctr">
              <a:lnSpc>
                <a:spcPts val="3584"/>
              </a:lnSpc>
              <a:spcBef>
                <a:spcPct val="0"/>
              </a:spcBef>
            </a:pPr>
            <a:r>
              <a:rPr lang="en-US" sz="2800" spc="-70" dirty="0">
                <a:solidFill>
                  <a:srgbClr val="000000"/>
                </a:solidFill>
                <a:latin typeface="HK Grotesk Bold Bold"/>
              </a:rPr>
              <a:t>F= Fungi</a:t>
            </a:r>
            <a:endParaRPr lang="en-US" sz="2799" spc="-69" dirty="0">
              <a:solidFill>
                <a:srgbClr val="000000"/>
              </a:solidFill>
              <a:latin typeface="HK Grotesk Bold Bold"/>
            </a:endParaRPr>
          </a:p>
        </p:txBody>
      </p:sp>
      <p:sp>
        <p:nvSpPr>
          <p:cNvPr id="10" name="AutoShape 10"/>
          <p:cNvSpPr/>
          <p:nvPr/>
        </p:nvSpPr>
        <p:spPr>
          <a:xfrm>
            <a:off x="12798014" y="5143500"/>
            <a:ext cx="5481129" cy="5143500"/>
          </a:xfrm>
          <a:prstGeom prst="rect">
            <a:avLst/>
          </a:prstGeom>
          <a:solidFill>
            <a:srgbClr val="FFC924"/>
          </a:solidFill>
        </p:spPr>
      </p:sp>
      <p:sp>
        <p:nvSpPr>
          <p:cNvPr id="11" name="AutoShape 11"/>
          <p:cNvSpPr/>
          <p:nvPr/>
        </p:nvSpPr>
        <p:spPr>
          <a:xfrm>
            <a:off x="7325741" y="0"/>
            <a:ext cx="5481129" cy="5143500"/>
          </a:xfrm>
          <a:prstGeom prst="rect">
            <a:avLst/>
          </a:prstGeom>
          <a:solidFill>
            <a:srgbClr val="FFC924"/>
          </a:solidFill>
        </p:spPr>
      </p:sp>
      <p:grpSp>
        <p:nvGrpSpPr>
          <p:cNvPr id="15" name="Group 15"/>
          <p:cNvGrpSpPr/>
          <p:nvPr/>
        </p:nvGrpSpPr>
        <p:grpSpPr>
          <a:xfrm>
            <a:off x="8227922" y="1509046"/>
            <a:ext cx="3676768" cy="2116268"/>
            <a:chOff x="0" y="-38100"/>
            <a:chExt cx="4902358" cy="2821691"/>
          </a:xfrm>
        </p:grpSpPr>
        <p:sp>
          <p:nvSpPr>
            <p:cNvPr id="16" name="TextBox 16"/>
            <p:cNvSpPr txBox="1"/>
            <p:nvPr/>
          </p:nvSpPr>
          <p:spPr>
            <a:xfrm>
              <a:off x="0" y="-38100"/>
              <a:ext cx="4902358" cy="774400"/>
            </a:xfrm>
            <a:prstGeom prst="rect">
              <a:avLst/>
            </a:prstGeom>
          </p:spPr>
          <p:txBody>
            <a:bodyPr lIns="0" tIns="0" rIns="0" bIns="0" rtlCol="0" anchor="t">
              <a:spAutoFit/>
            </a:bodyPr>
            <a:lstStyle/>
            <a:p>
              <a:pPr marL="0" lvl="0" indent="0" algn="ctr">
                <a:lnSpc>
                  <a:spcPts val="4608"/>
                </a:lnSpc>
                <a:spcBef>
                  <a:spcPct val="0"/>
                </a:spcBef>
              </a:pPr>
              <a:r>
                <a:rPr lang="en-US" sz="3599" spc="-89" dirty="0">
                  <a:solidFill>
                    <a:srgbClr val="000000"/>
                  </a:solidFill>
                  <a:latin typeface="HK Grotesk Bold Bold"/>
                </a:rPr>
                <a:t>Reproduction</a:t>
              </a:r>
            </a:p>
          </p:txBody>
        </p:sp>
        <p:sp>
          <p:nvSpPr>
            <p:cNvPr id="17" name="TextBox 17"/>
            <p:cNvSpPr txBox="1"/>
            <p:nvPr/>
          </p:nvSpPr>
          <p:spPr>
            <a:xfrm>
              <a:off x="0" y="1053032"/>
              <a:ext cx="4902358" cy="1730559"/>
            </a:xfrm>
            <a:prstGeom prst="rect">
              <a:avLst/>
            </a:prstGeom>
          </p:spPr>
          <p:txBody>
            <a:bodyPr lIns="0" tIns="0" rIns="0" bIns="0" rtlCol="0" anchor="t">
              <a:spAutoFit/>
            </a:bodyPr>
            <a:lstStyle/>
            <a:p>
              <a:pPr algn="ctr">
                <a:lnSpc>
                  <a:spcPts val="3770"/>
                </a:lnSpc>
                <a:spcBef>
                  <a:spcPts val="2823"/>
                </a:spcBef>
              </a:pPr>
              <a:r>
                <a:rPr lang="en-US" sz="2599" dirty="0">
                  <a:solidFill>
                    <a:srgbClr val="000000"/>
                  </a:solidFill>
                  <a:latin typeface="Open Sans 1"/>
                </a:rPr>
                <a:t>P = Seeds and Pollen</a:t>
              </a:r>
            </a:p>
            <a:p>
              <a:pPr algn="ctr">
                <a:lnSpc>
                  <a:spcPts val="3769"/>
                </a:lnSpc>
                <a:spcBef>
                  <a:spcPts val="2823"/>
                </a:spcBef>
              </a:pPr>
              <a:r>
                <a:rPr lang="en-US" sz="2600" dirty="0">
                  <a:solidFill>
                    <a:srgbClr val="000000"/>
                  </a:solidFill>
                  <a:latin typeface="Open Sans 1"/>
                </a:rPr>
                <a:t>F = Spores</a:t>
              </a:r>
            </a:p>
          </p:txBody>
        </p:sp>
      </p:grpSp>
      <p:grpSp>
        <p:nvGrpSpPr>
          <p:cNvPr id="18" name="Group 18"/>
          <p:cNvGrpSpPr/>
          <p:nvPr/>
        </p:nvGrpSpPr>
        <p:grpSpPr>
          <a:xfrm>
            <a:off x="13700194" y="6437504"/>
            <a:ext cx="3902005" cy="2697293"/>
            <a:chOff x="-1" y="-38100"/>
            <a:chExt cx="5202674" cy="3596391"/>
          </a:xfrm>
        </p:grpSpPr>
        <p:sp>
          <p:nvSpPr>
            <p:cNvPr id="19" name="TextBox 19"/>
            <p:cNvSpPr txBox="1"/>
            <p:nvPr/>
          </p:nvSpPr>
          <p:spPr>
            <a:xfrm>
              <a:off x="0" y="-38100"/>
              <a:ext cx="4902358" cy="774400"/>
            </a:xfrm>
            <a:prstGeom prst="rect">
              <a:avLst/>
            </a:prstGeom>
          </p:spPr>
          <p:txBody>
            <a:bodyPr lIns="0" tIns="0" rIns="0" bIns="0" rtlCol="0" anchor="t">
              <a:spAutoFit/>
            </a:bodyPr>
            <a:lstStyle/>
            <a:p>
              <a:pPr marL="0" lvl="0" indent="0" algn="ctr">
                <a:lnSpc>
                  <a:spcPts val="4607"/>
                </a:lnSpc>
                <a:spcBef>
                  <a:spcPct val="0"/>
                </a:spcBef>
              </a:pPr>
              <a:r>
                <a:rPr lang="en-US" sz="3599" spc="-89" dirty="0">
                  <a:solidFill>
                    <a:srgbClr val="000000"/>
                  </a:solidFill>
                  <a:latin typeface="HK Grotesk Bold Bold"/>
                </a:rPr>
                <a:t>Structure</a:t>
              </a:r>
            </a:p>
          </p:txBody>
        </p:sp>
        <p:sp>
          <p:nvSpPr>
            <p:cNvPr id="20" name="TextBox 20"/>
            <p:cNvSpPr txBox="1"/>
            <p:nvPr/>
          </p:nvSpPr>
          <p:spPr>
            <a:xfrm>
              <a:off x="-1" y="1827732"/>
              <a:ext cx="5202674" cy="1730559"/>
            </a:xfrm>
            <a:prstGeom prst="rect">
              <a:avLst/>
            </a:prstGeom>
          </p:spPr>
          <p:txBody>
            <a:bodyPr wrap="square" lIns="0" tIns="0" rIns="0" bIns="0" rtlCol="0" anchor="t">
              <a:spAutoFit/>
            </a:bodyPr>
            <a:lstStyle/>
            <a:p>
              <a:pPr algn="ctr">
                <a:lnSpc>
                  <a:spcPts val="3770"/>
                </a:lnSpc>
                <a:spcBef>
                  <a:spcPts val="2823"/>
                </a:spcBef>
              </a:pPr>
              <a:r>
                <a:rPr lang="en-US" sz="2599" dirty="0">
                  <a:solidFill>
                    <a:srgbClr val="000000"/>
                  </a:solidFill>
                  <a:latin typeface="Open Sans 1"/>
                </a:rPr>
                <a:t>P = Leaf, Stem, Roots</a:t>
              </a:r>
            </a:p>
            <a:p>
              <a:pPr algn="ctr">
                <a:lnSpc>
                  <a:spcPts val="3769"/>
                </a:lnSpc>
                <a:spcBef>
                  <a:spcPts val="2823"/>
                </a:spcBef>
              </a:pPr>
              <a:r>
                <a:rPr lang="en-US" sz="2600" dirty="0">
                  <a:solidFill>
                    <a:srgbClr val="000000"/>
                  </a:solidFill>
                  <a:latin typeface="Open Sans 1"/>
                </a:rPr>
                <a:t>F = Hypha and Mycelium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sp>
        <p:nvSpPr>
          <p:cNvPr id="11" name="TextBox 11"/>
          <p:cNvSpPr txBox="1"/>
          <p:nvPr/>
        </p:nvSpPr>
        <p:spPr>
          <a:xfrm>
            <a:off x="1028700" y="2143481"/>
            <a:ext cx="14854427" cy="1886385"/>
          </a:xfrm>
          <a:prstGeom prst="rect">
            <a:avLst/>
          </a:prstGeom>
        </p:spPr>
        <p:txBody>
          <a:bodyPr lIns="0" tIns="0" rIns="0" bIns="0" rtlCol="0" anchor="t">
            <a:spAutoFit/>
          </a:bodyPr>
          <a:lstStyle/>
          <a:p>
            <a:pPr marL="0" lvl="0" indent="0">
              <a:lnSpc>
                <a:spcPts val="7226"/>
              </a:lnSpc>
              <a:spcBef>
                <a:spcPct val="0"/>
              </a:spcBef>
            </a:pPr>
            <a:r>
              <a:rPr lang="en-US" sz="7299" dirty="0">
                <a:solidFill>
                  <a:srgbClr val="191769"/>
                </a:solidFill>
                <a:latin typeface="HK Grotesk Bold"/>
              </a:rPr>
              <a:t>Role of Fungi</a:t>
            </a:r>
          </a:p>
          <a:p>
            <a:pPr marL="0" lvl="0" indent="0">
              <a:lnSpc>
                <a:spcPts val="7226"/>
              </a:lnSpc>
              <a:spcBef>
                <a:spcPct val="0"/>
              </a:spcBef>
            </a:pPr>
            <a:endParaRPr lang="en-US" sz="7299" dirty="0">
              <a:solidFill>
                <a:srgbClr val="191769"/>
              </a:solidFill>
              <a:latin typeface="HK Grotesk Bold"/>
            </a:endParaRPr>
          </a:p>
        </p:txBody>
      </p:sp>
      <p:grpSp>
        <p:nvGrpSpPr>
          <p:cNvPr id="12" name="Group 12"/>
          <p:cNvGrpSpPr/>
          <p:nvPr/>
        </p:nvGrpSpPr>
        <p:grpSpPr>
          <a:xfrm>
            <a:off x="592168" y="3749245"/>
            <a:ext cx="3814926" cy="1975280"/>
            <a:chOff x="0" y="-38100"/>
            <a:chExt cx="5086568" cy="2633707"/>
          </a:xfrm>
        </p:grpSpPr>
        <p:sp>
          <p:nvSpPr>
            <p:cNvPr id="13" name="TextBox 13"/>
            <p:cNvSpPr txBox="1"/>
            <p:nvPr/>
          </p:nvSpPr>
          <p:spPr>
            <a:xfrm>
              <a:off x="0" y="-38100"/>
              <a:ext cx="50865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Decomposers</a:t>
              </a:r>
            </a:p>
          </p:txBody>
        </p:sp>
        <p:sp>
          <p:nvSpPr>
            <p:cNvPr id="14" name="TextBox 14"/>
            <p:cNvSpPr txBox="1"/>
            <p:nvPr/>
          </p:nvSpPr>
          <p:spPr>
            <a:xfrm>
              <a:off x="289570" y="2252919"/>
              <a:ext cx="4507429" cy="342688"/>
            </a:xfrm>
            <a:prstGeom prst="rect">
              <a:avLst/>
            </a:prstGeom>
          </p:spPr>
          <p:txBody>
            <a:bodyPr lIns="0" tIns="0" rIns="0" bIns="0" rtlCol="0" anchor="t">
              <a:spAutoFit/>
            </a:bodyPr>
            <a:lstStyle/>
            <a:p>
              <a:pPr algn="ctr">
                <a:lnSpc>
                  <a:spcPts val="2240"/>
                </a:lnSpc>
              </a:pPr>
              <a:endParaRPr/>
            </a:p>
          </p:txBody>
        </p:sp>
      </p:grpSp>
      <p:sp>
        <p:nvSpPr>
          <p:cNvPr id="15" name="TextBox 15"/>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Antibiotics</a:t>
            </a:r>
          </a:p>
        </p:txBody>
      </p:sp>
      <p:sp>
        <p:nvSpPr>
          <p:cNvPr id="16" name="TextBox 16"/>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Food source</a:t>
            </a:r>
          </a:p>
        </p:txBody>
      </p:sp>
      <p:pic>
        <p:nvPicPr>
          <p:cNvPr id="20" name="Picture 20"/>
          <p:cNvPicPr>
            <a:picLocks noChangeAspect="1"/>
          </p:cNvPicPr>
          <p:nvPr/>
        </p:nvPicPr>
        <p:blipFill>
          <a:blip r:embed="rId3"/>
          <a:srcRect l="4044" r="9241"/>
          <a:stretch>
            <a:fillRect/>
          </a:stretch>
        </p:blipFill>
        <p:spPr>
          <a:xfrm>
            <a:off x="4684481" y="4636545"/>
            <a:ext cx="4442328" cy="3941507"/>
          </a:xfrm>
          <a:prstGeom prst="rect">
            <a:avLst/>
          </a:prstGeom>
        </p:spPr>
      </p:pic>
      <p:grpSp>
        <p:nvGrpSpPr>
          <p:cNvPr id="21" name="Group 21"/>
          <p:cNvGrpSpPr/>
          <p:nvPr/>
        </p:nvGrpSpPr>
        <p:grpSpPr>
          <a:xfrm>
            <a:off x="5349742" y="3739205"/>
            <a:ext cx="3135918" cy="2363143"/>
            <a:chOff x="16075" y="219449"/>
            <a:chExt cx="4181225" cy="3150858"/>
          </a:xfrm>
        </p:grpSpPr>
        <p:sp>
          <p:nvSpPr>
            <p:cNvPr id="22" name="TextBox 22"/>
            <p:cNvSpPr txBox="1"/>
            <p:nvPr/>
          </p:nvSpPr>
          <p:spPr>
            <a:xfrm>
              <a:off x="16075" y="219449"/>
              <a:ext cx="4181225" cy="774487"/>
            </a:xfrm>
            <a:prstGeom prst="rect">
              <a:avLst/>
            </a:prstGeom>
          </p:spPr>
          <p:txBody>
            <a:bodyPr lIns="0" tIns="0" rIns="0" bIns="0" rtlCol="0" anchor="t">
              <a:spAutoFit/>
            </a:bodyPr>
            <a:lstStyle/>
            <a:p>
              <a:pPr algn="ctr">
                <a:lnSpc>
                  <a:spcPts val="4608"/>
                </a:lnSpc>
              </a:pPr>
              <a:r>
                <a:rPr lang="en-US" sz="3600" spc="-90" dirty="0">
                  <a:solidFill>
                    <a:srgbClr val="191769"/>
                  </a:solidFill>
                  <a:latin typeface="HK Grotesk Bold Bold"/>
                </a:rPr>
                <a:t>Nutrient cycle</a:t>
              </a:r>
            </a:p>
          </p:txBody>
        </p:sp>
        <p:sp>
          <p:nvSpPr>
            <p:cNvPr id="23" name="TextBox 23"/>
            <p:cNvSpPr txBox="1"/>
            <p:nvPr/>
          </p:nvSpPr>
          <p:spPr>
            <a:xfrm>
              <a:off x="238030" y="3027619"/>
              <a:ext cx="3705165" cy="342688"/>
            </a:xfrm>
            <a:prstGeom prst="rect">
              <a:avLst/>
            </a:prstGeom>
          </p:spPr>
          <p:txBody>
            <a:bodyPr lIns="0" tIns="0" rIns="0" bIns="0" rtlCol="0" anchor="t">
              <a:spAutoFit/>
            </a:bodyPr>
            <a:lstStyle/>
            <a:p>
              <a:pPr algn="ctr">
                <a:lnSpc>
                  <a:spcPts val="2240"/>
                </a:lnSpc>
              </a:pPr>
              <a:endParaRPr/>
            </a:p>
          </p:txBody>
        </p:sp>
      </p:grpSp>
      <p:sp>
        <p:nvSpPr>
          <p:cNvPr id="24" name="TextBox 24"/>
          <p:cNvSpPr txBox="1"/>
          <p:nvPr/>
        </p:nvSpPr>
        <p:spPr>
          <a:xfrm>
            <a:off x="0" y="8742760"/>
            <a:ext cx="7235299" cy="128397"/>
          </a:xfrm>
          <a:prstGeom prst="rect">
            <a:avLst/>
          </a:prstGeom>
        </p:spPr>
        <p:txBody>
          <a:bodyPr lIns="0" tIns="0" rIns="0" bIns="0" rtlCol="0" anchor="t">
            <a:spAutoFit/>
          </a:bodyPr>
          <a:lstStyle/>
          <a:p>
            <a:pPr algn="ctr">
              <a:lnSpc>
                <a:spcPts val="1024"/>
              </a:lnSpc>
              <a:spcBef>
                <a:spcPct val="0"/>
              </a:spcBef>
            </a:pPr>
            <a:r>
              <a:rPr lang="en-US" sz="800" spc="-20" dirty="0">
                <a:solidFill>
                  <a:srgbClr val="000000"/>
                </a:solidFill>
                <a:latin typeface="HK Grotesk Bold Bold"/>
              </a:rPr>
              <a:t>Created in </a:t>
            </a:r>
            <a:r>
              <a:rPr lang="en-US" sz="800" spc="-20" dirty="0" err="1">
                <a:solidFill>
                  <a:srgbClr val="000000"/>
                </a:solidFill>
                <a:latin typeface="HK Grotesk Bold Bold"/>
              </a:rPr>
              <a:t>BioRender.com</a:t>
            </a:r>
            <a:endParaRPr lang="en-US" sz="800" spc="-20" dirty="0">
              <a:solidFill>
                <a:srgbClr val="000000"/>
              </a:solidFill>
              <a:latin typeface="HK Grotesk Bold Bold"/>
            </a:endParaRPr>
          </a:p>
        </p:txBody>
      </p:sp>
      <p:pic>
        <p:nvPicPr>
          <p:cNvPr id="25" name="Picture 5">
            <a:extLst>
              <a:ext uri="{FF2B5EF4-FFF2-40B4-BE49-F238E27FC236}">
                <a16:creationId xmlns:a16="http://schemas.microsoft.com/office/drawing/2014/main" id="{4C256625-6C25-189E-7CA0-DD3584981225}"/>
              </a:ext>
            </a:extLst>
          </p:cNvPr>
          <p:cNvPicPr>
            <a:picLocks noChangeAspect="1"/>
          </p:cNvPicPr>
          <p:nvPr/>
        </p:nvPicPr>
        <p:blipFill>
          <a:blip r:embed="rId4"/>
          <a:srcRect l="2874"/>
          <a:stretch>
            <a:fillRect/>
          </a:stretch>
        </p:blipFill>
        <p:spPr>
          <a:xfrm>
            <a:off x="406223" y="4836015"/>
            <a:ext cx="4009492" cy="2960064"/>
          </a:xfrm>
          <a:prstGeom prst="rect">
            <a:avLst/>
          </a:prstGeom>
        </p:spPr>
      </p:pic>
      <p:sp>
        <p:nvSpPr>
          <p:cNvPr id="26" name="TextBox 24">
            <a:extLst>
              <a:ext uri="{FF2B5EF4-FFF2-40B4-BE49-F238E27FC236}">
                <a16:creationId xmlns:a16="http://schemas.microsoft.com/office/drawing/2014/main" id="{AEE71A91-1AB4-96A9-E24D-FB1821BC757A}"/>
              </a:ext>
            </a:extLst>
          </p:cNvPr>
          <p:cNvSpPr txBox="1"/>
          <p:nvPr/>
        </p:nvSpPr>
        <p:spPr>
          <a:xfrm>
            <a:off x="4677431" y="8768729"/>
            <a:ext cx="7235299" cy="128397"/>
          </a:xfrm>
          <a:prstGeom prst="rect">
            <a:avLst/>
          </a:prstGeom>
        </p:spPr>
        <p:txBody>
          <a:bodyPr lIns="0" tIns="0" rIns="0" bIns="0" rtlCol="0" anchor="t">
            <a:spAutoFit/>
          </a:bodyPr>
          <a:lstStyle/>
          <a:p>
            <a:pPr algn="ctr">
              <a:lnSpc>
                <a:spcPts val="1024"/>
              </a:lnSpc>
              <a:spcBef>
                <a:spcPct val="0"/>
              </a:spcBef>
            </a:pPr>
            <a:r>
              <a:rPr lang="en-US" sz="800" spc="-20" dirty="0">
                <a:solidFill>
                  <a:srgbClr val="000000"/>
                </a:solidFill>
                <a:latin typeface="HK Grotesk Bold Bold"/>
              </a:rPr>
              <a:t>Created in </a:t>
            </a:r>
            <a:r>
              <a:rPr lang="en-US" sz="800" spc="-20" dirty="0" err="1">
                <a:solidFill>
                  <a:srgbClr val="000000"/>
                </a:solidFill>
                <a:latin typeface="HK Grotesk Bold Bold"/>
              </a:rPr>
              <a:t>BioRender.com</a:t>
            </a:r>
            <a:endParaRPr lang="en-US" sz="800" spc="-20" dirty="0">
              <a:solidFill>
                <a:srgbClr val="000000"/>
              </a:solidFill>
              <a:latin typeface="HK Grotesk Bold Bold"/>
            </a:endParaRPr>
          </a:p>
        </p:txBody>
      </p:sp>
      <p:pic>
        <p:nvPicPr>
          <p:cNvPr id="28" name="Picture 27" descr="Assorted pills and capsules">
            <a:extLst>
              <a:ext uri="{FF2B5EF4-FFF2-40B4-BE49-F238E27FC236}">
                <a16:creationId xmlns:a16="http://schemas.microsoft.com/office/drawing/2014/main" id="{B34FC800-9125-0A99-B6AE-289CB8BCBAF2}"/>
              </a:ext>
            </a:extLst>
          </p:cNvPr>
          <p:cNvPicPr>
            <a:picLocks noChangeAspect="1"/>
          </p:cNvPicPr>
          <p:nvPr/>
        </p:nvPicPr>
        <p:blipFill rotWithShape="1">
          <a:blip r:embed="rId5">
            <a:extLst>
              <a:ext uri="{28A0092B-C50C-407E-A947-70E740481C1C}">
                <a14:useLocalDpi xmlns:a14="http://schemas.microsoft.com/office/drawing/2010/main" val="0"/>
              </a:ext>
            </a:extLst>
          </a:blip>
          <a:srcRect r="24177"/>
          <a:stretch/>
        </p:blipFill>
        <p:spPr>
          <a:xfrm>
            <a:off x="9648043" y="5007303"/>
            <a:ext cx="3523640" cy="3098116"/>
          </a:xfrm>
          <a:prstGeom prst="rect">
            <a:avLst/>
          </a:prstGeom>
        </p:spPr>
      </p:pic>
      <p:pic>
        <p:nvPicPr>
          <p:cNvPr id="30" name="Picture 29" descr="Inside mushroom close-up">
            <a:extLst>
              <a:ext uri="{FF2B5EF4-FFF2-40B4-BE49-F238E27FC236}">
                <a16:creationId xmlns:a16="http://schemas.microsoft.com/office/drawing/2014/main" id="{02A25F0F-14EF-39E5-2F9A-7F70A359A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9965" y="4994603"/>
            <a:ext cx="3408499" cy="34084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pic>
        <p:nvPicPr>
          <p:cNvPr id="8" name="Picture 8"/>
          <p:cNvPicPr>
            <a:picLocks noChangeAspect="1"/>
          </p:cNvPicPr>
          <p:nvPr/>
        </p:nvPicPr>
        <p:blipFill>
          <a:blip r:embed="rId3"/>
          <a:srcRect l="23310" r="23310"/>
          <a:stretch>
            <a:fillRect/>
          </a:stretch>
        </p:blipFill>
        <p:spPr>
          <a:xfrm>
            <a:off x="5035453" y="4689300"/>
            <a:ext cx="3740383" cy="3941507"/>
          </a:xfrm>
          <a:prstGeom prst="rect">
            <a:avLst/>
          </a:prstGeom>
        </p:spPr>
      </p:pic>
      <p:sp>
        <p:nvSpPr>
          <p:cNvPr id="10" name="TextBox 10"/>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dirty="0">
                <a:solidFill>
                  <a:srgbClr val="191769"/>
                </a:solidFill>
                <a:latin typeface="HK Grotesk Bold"/>
              </a:rPr>
              <a:t>Role of Fungi</a:t>
            </a:r>
            <a:endParaRPr lang="en-US" sz="3592" dirty="0">
              <a:solidFill>
                <a:srgbClr val="191769"/>
              </a:solidFill>
              <a:latin typeface="Arimo"/>
            </a:endParaRPr>
          </a:p>
        </p:txBody>
      </p:sp>
      <p:sp>
        <p:nvSpPr>
          <p:cNvPr id="11" name="TextBox 11"/>
          <p:cNvSpPr txBox="1"/>
          <p:nvPr/>
        </p:nvSpPr>
        <p:spPr>
          <a:xfrm>
            <a:off x="5142008"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Insecticides</a:t>
            </a:r>
          </a:p>
        </p:txBody>
      </p:sp>
      <p:sp>
        <p:nvSpPr>
          <p:cNvPr id="12" name="TextBox 12"/>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Agriculture</a:t>
            </a:r>
          </a:p>
        </p:txBody>
      </p:sp>
      <p:sp>
        <p:nvSpPr>
          <p:cNvPr id="13" name="TextBox 13"/>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Diseases</a:t>
            </a:r>
          </a:p>
        </p:txBody>
      </p:sp>
      <p:sp>
        <p:nvSpPr>
          <p:cNvPr id="14" name="TextBox 14"/>
          <p:cNvSpPr txBox="1"/>
          <p:nvPr/>
        </p:nvSpPr>
        <p:spPr>
          <a:xfrm>
            <a:off x="3287996" y="8621282"/>
            <a:ext cx="7235299" cy="128397"/>
          </a:xfrm>
          <a:prstGeom prst="rect">
            <a:avLst/>
          </a:prstGeom>
        </p:spPr>
        <p:txBody>
          <a:bodyPr lIns="0" tIns="0" rIns="0" bIns="0" rtlCol="0" anchor="t">
            <a:spAutoFit/>
          </a:bodyPr>
          <a:lstStyle/>
          <a:p>
            <a:pPr algn="ctr">
              <a:lnSpc>
                <a:spcPts val="1024"/>
              </a:lnSpc>
              <a:spcBef>
                <a:spcPct val="0"/>
              </a:spcBef>
            </a:pPr>
            <a:r>
              <a:rPr lang="en-US" sz="800" spc="-20">
                <a:solidFill>
                  <a:srgbClr val="000000"/>
                </a:solidFill>
                <a:latin typeface="HK Grotesk Bold Bold"/>
              </a:rPr>
              <a:t>Epidemics.psu.edu</a:t>
            </a:r>
          </a:p>
        </p:txBody>
      </p:sp>
      <p:sp>
        <p:nvSpPr>
          <p:cNvPr id="19" name="TextBox 19"/>
          <p:cNvSpPr txBox="1"/>
          <p:nvPr/>
        </p:nvSpPr>
        <p:spPr>
          <a:xfrm>
            <a:off x="731845" y="3759334"/>
            <a:ext cx="3527274" cy="580865"/>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Food Production</a:t>
            </a:r>
          </a:p>
        </p:txBody>
      </p:sp>
      <p:pic>
        <p:nvPicPr>
          <p:cNvPr id="22" name="Picture 21" descr="Baking ingredients on a table">
            <a:extLst>
              <a:ext uri="{FF2B5EF4-FFF2-40B4-BE49-F238E27FC236}">
                <a16:creationId xmlns:a16="http://schemas.microsoft.com/office/drawing/2014/main" id="{AD071EF3-7A18-C61B-089D-D09400571149}"/>
              </a:ext>
            </a:extLst>
          </p:cNvPr>
          <p:cNvPicPr>
            <a:picLocks noChangeAspect="1"/>
          </p:cNvPicPr>
          <p:nvPr/>
        </p:nvPicPr>
        <p:blipFill rotWithShape="1">
          <a:blip r:embed="rId4">
            <a:extLst>
              <a:ext uri="{28A0092B-C50C-407E-A947-70E740481C1C}">
                <a14:useLocalDpi xmlns:a14="http://schemas.microsoft.com/office/drawing/2010/main" val="0"/>
              </a:ext>
            </a:extLst>
          </a:blip>
          <a:srcRect l="40230"/>
          <a:stretch/>
        </p:blipFill>
        <p:spPr>
          <a:xfrm>
            <a:off x="680085" y="4757266"/>
            <a:ext cx="3579034" cy="3992413"/>
          </a:xfrm>
          <a:prstGeom prst="rect">
            <a:avLst/>
          </a:prstGeom>
        </p:spPr>
      </p:pic>
      <p:pic>
        <p:nvPicPr>
          <p:cNvPr id="24" name="Picture 23" descr="A picture containing blue, plastic&#10;&#10;Description automatically generated">
            <a:extLst>
              <a:ext uri="{FF2B5EF4-FFF2-40B4-BE49-F238E27FC236}">
                <a16:creationId xmlns:a16="http://schemas.microsoft.com/office/drawing/2014/main" id="{2F62D0EC-A668-5B35-F040-D809BBF70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497484" y="4917656"/>
            <a:ext cx="3962401" cy="3527273"/>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32E390D3-B6DE-65A5-4BAC-3DAF82FE78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3731973" y="5091115"/>
            <a:ext cx="4240472" cy="31803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0" y="1459183"/>
            <a:ext cx="11258370" cy="8827817"/>
          </a:xfrm>
          <a:prstGeom prst="rect">
            <a:avLst/>
          </a:prstGeom>
          <a:solidFill>
            <a:srgbClr val="FFC924"/>
          </a:solidFill>
        </p:spPr>
      </p:sp>
      <p:grpSp>
        <p:nvGrpSpPr>
          <p:cNvPr id="3" name="Group 3"/>
          <p:cNvGrpSpPr/>
          <p:nvPr/>
        </p:nvGrpSpPr>
        <p:grpSpPr>
          <a:xfrm>
            <a:off x="183118" y="1878712"/>
            <a:ext cx="10978497" cy="8165837"/>
            <a:chOff x="0" y="28575"/>
            <a:chExt cx="14637997" cy="10887783"/>
          </a:xfrm>
        </p:grpSpPr>
        <p:sp>
          <p:nvSpPr>
            <p:cNvPr id="4" name="TextBox 4"/>
            <p:cNvSpPr txBox="1"/>
            <p:nvPr/>
          </p:nvSpPr>
          <p:spPr>
            <a:xfrm>
              <a:off x="115151" y="1378108"/>
              <a:ext cx="14522846" cy="9524917"/>
            </a:xfrm>
            <a:prstGeom prst="rect">
              <a:avLst/>
            </a:prstGeom>
          </p:spPr>
          <p:txBody>
            <a:bodyPr lIns="0" tIns="0" rIns="0" bIns="0" rtlCol="0" anchor="t">
              <a:spAutoFit/>
            </a:bodyPr>
            <a:lstStyle/>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Wipe down the counter with 70% EtOH to ensure a clean working surface.</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Label the plate or pan with your group number, date, and initials. </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Remove the cotton swab from the packet.</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Select an area of the classroom to swab. </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Write the area in the plate.</a:t>
              </a:r>
              <a:endParaRPr lang="en-US" sz="2200"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Remember to write the area in your notes. </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Once selected, swab the area with the cotton swab. </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Gently streak the surface of the agar with the cotton swab. </a:t>
              </a:r>
              <a:endParaRPr lang="en-US" sz="2200" u="none" strike="noStrike" dirty="0">
                <a:effectLst/>
                <a:latin typeface="+mj-lt"/>
                <a:ea typeface="Arial" panose="020B0604020202020204" pitchFamily="34" charset="0"/>
              </a:endParaRP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Arial" panose="020B0604020202020204" pitchFamily="34" charset="0"/>
                </a:rPr>
                <a:t>Parafilm the plate or put the lid back on the pan.</a:t>
              </a:r>
            </a:p>
            <a:p>
              <a:pPr marL="742950" marR="0" lvl="1" indent="-285750">
                <a:lnSpc>
                  <a:spcPct val="200000"/>
                </a:lnSpc>
                <a:spcBef>
                  <a:spcPts val="0"/>
                </a:spcBef>
                <a:spcAft>
                  <a:spcPts val="0"/>
                </a:spcAft>
                <a:buFont typeface="+mj-lt"/>
                <a:buAutoNum type="alphaLcPeriod"/>
              </a:pPr>
              <a:r>
                <a:rPr lang="en-US" sz="2200" u="none" strike="noStrike" dirty="0">
                  <a:effectLst/>
                  <a:latin typeface="+mj-lt"/>
                  <a:ea typeface="Times New Roman" panose="02020603050405020304" pitchFamily="18" charset="0"/>
                </a:rPr>
                <a:t>Leave it in the designated area for 7 days</a:t>
              </a:r>
              <a:r>
                <a:rPr lang="en-US" sz="2200" u="none" strike="noStrike" dirty="0">
                  <a:effectLst/>
                  <a:latin typeface="+mj-lt"/>
                  <a:ea typeface="Arial" panose="020B0604020202020204" pitchFamily="34" charset="0"/>
                </a:rPr>
                <a:t>. </a:t>
              </a:r>
            </a:p>
            <a:p>
              <a:pPr marL="0" lvl="0" indent="0" algn="l">
                <a:lnSpc>
                  <a:spcPts val="3108"/>
                </a:lnSpc>
                <a:spcBef>
                  <a:spcPct val="0"/>
                </a:spcBef>
              </a:pPr>
              <a:endParaRPr lang="en-US" sz="2200" spc="-80" dirty="0">
                <a:solidFill>
                  <a:srgbClr val="191769"/>
                </a:solidFill>
                <a:latin typeface="+mj-lt"/>
              </a:endParaRPr>
            </a:p>
          </p:txBody>
        </p:sp>
        <p:sp>
          <p:nvSpPr>
            <p:cNvPr id="5" name="TextBox 5"/>
            <p:cNvSpPr txBox="1"/>
            <p:nvPr/>
          </p:nvSpPr>
          <p:spPr>
            <a:xfrm>
              <a:off x="0" y="10444459"/>
              <a:ext cx="11320044" cy="471899"/>
            </a:xfrm>
            <a:prstGeom prst="rect">
              <a:avLst/>
            </a:prstGeom>
          </p:spPr>
          <p:txBody>
            <a:bodyPr lIns="0" tIns="0" rIns="0" bIns="0" rtlCol="0" anchor="t">
              <a:spAutoFit/>
            </a:bodyPr>
            <a:lstStyle/>
            <a:p>
              <a:pPr algn="l">
                <a:lnSpc>
                  <a:spcPts val="2964"/>
                </a:lnSpc>
                <a:spcBef>
                  <a:spcPts val="2223"/>
                </a:spcBef>
              </a:pPr>
              <a:endParaRPr/>
            </a:p>
          </p:txBody>
        </p:sp>
        <p:sp>
          <p:nvSpPr>
            <p:cNvPr id="6" name="TextBox 6"/>
            <p:cNvSpPr txBox="1"/>
            <p:nvPr/>
          </p:nvSpPr>
          <p:spPr>
            <a:xfrm>
              <a:off x="0" y="28575"/>
              <a:ext cx="12121045" cy="874256"/>
            </a:xfrm>
            <a:prstGeom prst="rect">
              <a:avLst/>
            </a:prstGeom>
          </p:spPr>
          <p:txBody>
            <a:bodyPr lIns="0" tIns="0" rIns="0" bIns="0" rtlCol="0" anchor="t">
              <a:spAutoFit/>
            </a:bodyPr>
            <a:lstStyle/>
            <a:p>
              <a:pPr algn="ctr">
                <a:lnSpc>
                  <a:spcPts val="5047"/>
                </a:lnSpc>
              </a:pPr>
              <a:r>
                <a:rPr lang="en-US" sz="4547" u="sng" spc="-113" dirty="0">
                  <a:solidFill>
                    <a:srgbClr val="191769"/>
                  </a:solidFill>
                  <a:latin typeface="HK Grotesk Bold Bold"/>
                </a:rPr>
                <a:t>Day 1 of workshop</a:t>
              </a:r>
            </a:p>
          </p:txBody>
        </p:sp>
      </p:grpSp>
      <p:grpSp>
        <p:nvGrpSpPr>
          <p:cNvPr id="7" name="Group 7"/>
          <p:cNvGrpSpPr>
            <a:grpSpLocks noChangeAspect="1"/>
          </p:cNvGrpSpPr>
          <p:nvPr/>
        </p:nvGrpSpPr>
        <p:grpSpPr>
          <a:xfrm>
            <a:off x="168983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9" name="Picture 9"/>
          <p:cNvPicPr>
            <a:picLocks noChangeAspect="1"/>
          </p:cNvPicPr>
          <p:nvPr/>
        </p:nvPicPr>
        <p:blipFill>
          <a:blip r:embed="rId3"/>
          <a:srcRect l="14557" t="26995" r="6338" b="15246"/>
          <a:stretch>
            <a:fillRect/>
          </a:stretch>
        </p:blipFill>
        <p:spPr>
          <a:xfrm>
            <a:off x="11583708" y="2360767"/>
            <a:ext cx="6263682" cy="6097976"/>
          </a:xfrm>
          <a:prstGeom prst="rect">
            <a:avLst/>
          </a:prstGeom>
        </p:spPr>
      </p:pic>
      <p:sp>
        <p:nvSpPr>
          <p:cNvPr id="10" name="TextBox 10"/>
          <p:cNvSpPr txBox="1"/>
          <p:nvPr/>
        </p:nvSpPr>
        <p:spPr>
          <a:xfrm>
            <a:off x="9603411" y="8506368"/>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Foto por: Nicole Colon-Carrion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7776608" y="24205"/>
            <a:ext cx="10474642" cy="1047464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7776608" y="1750577"/>
            <a:ext cx="10295292" cy="7957403"/>
          </a:xfrm>
          <a:prstGeom prst="rect">
            <a:avLst/>
          </a:prstGeom>
        </p:spPr>
      </p:pic>
      <p:sp>
        <p:nvSpPr>
          <p:cNvPr id="7" name="TextBox 7"/>
          <p:cNvSpPr txBox="1"/>
          <p:nvPr/>
        </p:nvSpPr>
        <p:spPr>
          <a:xfrm>
            <a:off x="496190" y="3929614"/>
            <a:ext cx="6591913" cy="2637322"/>
          </a:xfrm>
          <a:prstGeom prst="rect">
            <a:avLst/>
          </a:prstGeom>
        </p:spPr>
        <p:txBody>
          <a:bodyPr lIns="0" tIns="0" rIns="0" bIns="0" rtlCol="0" anchor="t">
            <a:spAutoFit/>
          </a:bodyPr>
          <a:lstStyle/>
          <a:p>
            <a:pPr algn="ctr">
              <a:lnSpc>
                <a:spcPts val="10295"/>
              </a:lnSpc>
            </a:pPr>
            <a:r>
              <a:rPr lang="en-US" sz="10399">
                <a:solidFill>
                  <a:srgbClr val="FFFFFF"/>
                </a:solidFill>
                <a:latin typeface="HK Grotesk Bold Bold"/>
              </a:rPr>
              <a:t>Micologia en Ruedas</a:t>
            </a:r>
          </a:p>
        </p:txBody>
      </p:sp>
      <p:sp>
        <p:nvSpPr>
          <p:cNvPr id="8" name="TextBox 8"/>
          <p:cNvSpPr txBox="1"/>
          <p:nvPr/>
        </p:nvSpPr>
        <p:spPr>
          <a:xfrm>
            <a:off x="1028700" y="8540877"/>
            <a:ext cx="4802562" cy="717423"/>
          </a:xfrm>
          <a:prstGeom prst="rect">
            <a:avLst/>
          </a:prstGeom>
        </p:spPr>
        <p:txBody>
          <a:bodyPr lIns="0" tIns="0" rIns="0" bIns="0" rtlCol="0" anchor="t">
            <a:spAutoFit/>
          </a:bodyPr>
          <a:lstStyle/>
          <a:p>
            <a:pPr>
              <a:lnSpc>
                <a:spcPts val="2856"/>
              </a:lnSpc>
            </a:pPr>
            <a:r>
              <a:rPr lang="en-US" sz="2400">
                <a:solidFill>
                  <a:srgbClr val="FFFFFF"/>
                </a:solidFill>
                <a:latin typeface="Open Sans 1"/>
              </a:rPr>
              <a:t>Created by: Nicole Colon-Carrion</a:t>
            </a:r>
          </a:p>
          <a:p>
            <a:pPr algn="l">
              <a:lnSpc>
                <a:spcPts val="2856"/>
              </a:lnSpc>
            </a:pPr>
            <a:r>
              <a:rPr lang="en-US" sz="2400">
                <a:solidFill>
                  <a:srgbClr val="FFFFFF"/>
                </a:solidFill>
                <a:latin typeface="Open Sans 1"/>
              </a:rPr>
              <a:t>MSA Ambassador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45" b="845"/>
          <a:stretch>
            <a:fillRect/>
          </a:stretch>
        </p:blipFill>
        <p:spPr>
          <a:xfrm>
            <a:off x="7081332" y="6777554"/>
            <a:ext cx="2710095" cy="3509446"/>
          </a:xfrm>
          <a:prstGeom prst="rect">
            <a:avLst/>
          </a:prstGeom>
        </p:spPr>
      </p:pic>
      <p:pic>
        <p:nvPicPr>
          <p:cNvPr id="3" name="Picture 3"/>
          <p:cNvPicPr>
            <a:picLocks noChangeAspect="1"/>
          </p:cNvPicPr>
          <p:nvPr/>
        </p:nvPicPr>
        <p:blipFill>
          <a:blip r:embed="rId3"/>
          <a:srcRect l="15017" t="13170" r="15017"/>
          <a:stretch>
            <a:fillRect/>
          </a:stretch>
        </p:blipFill>
        <p:spPr>
          <a:xfrm>
            <a:off x="4371237" y="0"/>
            <a:ext cx="5420191" cy="6777554"/>
          </a:xfrm>
          <a:prstGeom prst="rect">
            <a:avLst/>
          </a:prstGeom>
        </p:spPr>
      </p:pic>
      <p:pic>
        <p:nvPicPr>
          <p:cNvPr id="4" name="Picture 4"/>
          <p:cNvPicPr>
            <a:picLocks noChangeAspect="1"/>
          </p:cNvPicPr>
          <p:nvPr/>
        </p:nvPicPr>
        <p:blipFill>
          <a:blip r:embed="rId4"/>
          <a:srcRect l="4525" r="4525"/>
          <a:stretch>
            <a:fillRect/>
          </a:stretch>
        </p:blipFill>
        <p:spPr>
          <a:xfrm>
            <a:off x="0" y="6682331"/>
            <a:ext cx="4371237" cy="3604669"/>
          </a:xfrm>
          <a:prstGeom prst="rect">
            <a:avLst/>
          </a:prstGeom>
        </p:spPr>
      </p:pic>
      <p:pic>
        <p:nvPicPr>
          <p:cNvPr id="5" name="Picture 5"/>
          <p:cNvPicPr>
            <a:picLocks noChangeAspect="1"/>
          </p:cNvPicPr>
          <p:nvPr/>
        </p:nvPicPr>
        <p:blipFill>
          <a:blip r:embed="rId5"/>
          <a:srcRect l="7002" r="7002"/>
          <a:stretch>
            <a:fillRect/>
          </a:stretch>
        </p:blipFill>
        <p:spPr>
          <a:xfrm>
            <a:off x="0" y="0"/>
            <a:ext cx="4371237" cy="6777554"/>
          </a:xfrm>
          <a:prstGeom prst="rect">
            <a:avLst/>
          </a:prstGeom>
        </p:spPr>
      </p:pic>
      <p:grpSp>
        <p:nvGrpSpPr>
          <p:cNvPr id="6" name="Group 6"/>
          <p:cNvGrpSpPr>
            <a:grpSpLocks noChangeAspect="1"/>
          </p:cNvGrpSpPr>
          <p:nvPr/>
        </p:nvGrpSpPr>
        <p:grpSpPr>
          <a:xfrm>
            <a:off x="10820128" y="1028700"/>
            <a:ext cx="721877" cy="721877"/>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pic>
        <p:nvPicPr>
          <p:cNvPr id="8" name="Picture 8"/>
          <p:cNvPicPr>
            <a:picLocks noChangeAspect="1"/>
          </p:cNvPicPr>
          <p:nvPr/>
        </p:nvPicPr>
        <p:blipFill>
          <a:blip r:embed="rId6"/>
          <a:srcRect l="16872" r="16872"/>
          <a:stretch>
            <a:fillRect/>
          </a:stretch>
        </p:blipFill>
        <p:spPr>
          <a:xfrm>
            <a:off x="4371237" y="6777554"/>
            <a:ext cx="2710095" cy="3509446"/>
          </a:xfrm>
          <a:prstGeom prst="rect">
            <a:avLst/>
          </a:prstGeom>
        </p:spPr>
      </p:pic>
      <p:sp>
        <p:nvSpPr>
          <p:cNvPr id="9" name="TextBox 9"/>
          <p:cNvSpPr txBox="1"/>
          <p:nvPr/>
        </p:nvSpPr>
        <p:spPr>
          <a:xfrm>
            <a:off x="10800939" y="2443208"/>
            <a:ext cx="5089518" cy="4737366"/>
          </a:xfrm>
          <a:prstGeom prst="rect">
            <a:avLst/>
          </a:prstGeom>
        </p:spPr>
        <p:txBody>
          <a:bodyPr lIns="0" tIns="0" rIns="0" bIns="0" rtlCol="0" anchor="t">
            <a:spAutoFit/>
          </a:bodyPr>
          <a:lstStyle/>
          <a:p>
            <a:pPr marL="0" lvl="0" indent="0" algn="l">
              <a:lnSpc>
                <a:spcPts val="12208"/>
              </a:lnSpc>
              <a:spcBef>
                <a:spcPct val="0"/>
              </a:spcBef>
            </a:pPr>
            <a:r>
              <a:rPr lang="en-US" sz="12331">
                <a:solidFill>
                  <a:srgbClr val="191769"/>
                </a:solidFill>
                <a:latin typeface="HK Grotesk Bold Bold"/>
              </a:rPr>
              <a:t>It's a FUNgi World</a:t>
            </a:r>
          </a:p>
        </p:txBody>
      </p:sp>
      <p:sp>
        <p:nvSpPr>
          <p:cNvPr id="10" name="TextBox 10"/>
          <p:cNvSpPr txBox="1"/>
          <p:nvPr/>
        </p:nvSpPr>
        <p:spPr>
          <a:xfrm>
            <a:off x="11181066" y="9885689"/>
            <a:ext cx="8042226" cy="277146"/>
          </a:xfrm>
          <a:prstGeom prst="rect">
            <a:avLst/>
          </a:prstGeom>
        </p:spPr>
        <p:txBody>
          <a:bodyPr lIns="0" tIns="0" rIns="0" bIns="0" rtlCol="0" anchor="t">
            <a:spAutoFit/>
          </a:bodyPr>
          <a:lstStyle/>
          <a:p>
            <a:pPr algn="ctr">
              <a:lnSpc>
                <a:spcPts val="2113"/>
              </a:lnSpc>
              <a:spcBef>
                <a:spcPct val="0"/>
              </a:spcBef>
            </a:pPr>
            <a:r>
              <a:rPr lang="en-US" sz="1650" spc="-41">
                <a:solidFill>
                  <a:srgbClr val="000000"/>
                </a:solidFill>
                <a:latin typeface="HK Grotesk Bold Bold"/>
              </a:rPr>
              <a:t>Pictures by: Nicole Colon-Carrion; Brooke Sykes; Dr. Hamzazai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0" y="1459183"/>
            <a:ext cx="11258370" cy="8827817"/>
          </a:xfrm>
          <a:prstGeom prst="rect">
            <a:avLst/>
          </a:prstGeom>
          <a:solidFill>
            <a:srgbClr val="FFC924"/>
          </a:solidFill>
        </p:spPr>
      </p:sp>
      <p:grpSp>
        <p:nvGrpSpPr>
          <p:cNvPr id="3" name="Group 3"/>
          <p:cNvGrpSpPr/>
          <p:nvPr/>
        </p:nvGrpSpPr>
        <p:grpSpPr>
          <a:xfrm>
            <a:off x="183118" y="1660867"/>
            <a:ext cx="11075252" cy="8957174"/>
            <a:chOff x="0" y="28575"/>
            <a:chExt cx="14767003" cy="11942899"/>
          </a:xfrm>
        </p:grpSpPr>
        <p:sp>
          <p:nvSpPr>
            <p:cNvPr id="4" name="TextBox 4"/>
            <p:cNvSpPr txBox="1"/>
            <p:nvPr/>
          </p:nvSpPr>
          <p:spPr>
            <a:xfrm>
              <a:off x="244157" y="1533356"/>
              <a:ext cx="14522846" cy="8901668"/>
            </a:xfrm>
            <a:prstGeom prst="rect">
              <a:avLst/>
            </a:prstGeom>
          </p:spPr>
          <p:txBody>
            <a:bodyPr lIns="0" tIns="0" rIns="0" bIns="0" rtlCol="0" anchor="t">
              <a:spAutoFit/>
            </a:bodyPr>
            <a:lstStyle/>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Wipe down the counter with 70% EtOH to ensure a working surface.</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Collect your plate from the designated area. </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Take the time to observe your plate or pan and the microbes that have grown on it. Draw what you observe on the sheet provided and make notes.</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Select one fungal colony that grew, and you wish to observe. </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Wait for the instructor to call you to transfer the isolate into the microscope slide. After the instructor has finished with the slide, add clear nail polish to the border of the coverslip and let it dry to seal the slide. </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Place the microscope slide on the microscope and adjust lenses.  </a:t>
              </a:r>
              <a:endParaRPr lang="en-US" sz="2200" dirty="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200000"/>
                </a:lnSpc>
                <a:spcBef>
                  <a:spcPts val="0"/>
                </a:spcBef>
                <a:spcAft>
                  <a:spcPts val="0"/>
                </a:spcAft>
                <a:buAutoNum type="alphaLcPeriod"/>
              </a:pPr>
              <a:r>
                <a:rPr lang="en-US" sz="2200" u="none" strike="noStrike" dirty="0">
                  <a:effectLst/>
                  <a:latin typeface="Calibri" panose="020F0502020204030204" pitchFamily="34" charset="0"/>
                  <a:ea typeface="Times New Roman" panose="02020603050405020304" pitchFamily="18" charset="0"/>
                  <a:cs typeface="Calibri" panose="020F0502020204030204" pitchFamily="34" charset="0"/>
                </a:rPr>
                <a:t>Look away! </a:t>
              </a:r>
              <a:endParaRPr lang="en-US" sz="2200" u="none" strike="noStrike" dirty="0">
                <a:effectLst/>
                <a:latin typeface="Calibri" panose="020F0502020204030204" pitchFamily="34" charset="0"/>
                <a:ea typeface="Arial" panose="020B0604020202020204" pitchFamily="34" charset="0"/>
                <a:cs typeface="Calibri" panose="020F0502020204030204" pitchFamily="34" charset="0"/>
              </a:endParaRPr>
            </a:p>
          </p:txBody>
        </p:sp>
        <p:sp>
          <p:nvSpPr>
            <p:cNvPr id="5" name="TextBox 5"/>
            <p:cNvSpPr txBox="1"/>
            <p:nvPr/>
          </p:nvSpPr>
          <p:spPr>
            <a:xfrm>
              <a:off x="0" y="11499575"/>
              <a:ext cx="11320044" cy="471899"/>
            </a:xfrm>
            <a:prstGeom prst="rect">
              <a:avLst/>
            </a:prstGeom>
          </p:spPr>
          <p:txBody>
            <a:bodyPr lIns="0" tIns="0" rIns="0" bIns="0" rtlCol="0" anchor="t">
              <a:spAutoFit/>
            </a:bodyPr>
            <a:lstStyle/>
            <a:p>
              <a:pPr algn="l">
                <a:lnSpc>
                  <a:spcPts val="2964"/>
                </a:lnSpc>
                <a:spcBef>
                  <a:spcPts val="2223"/>
                </a:spcBef>
              </a:pPr>
              <a:endParaRPr/>
            </a:p>
          </p:txBody>
        </p:sp>
        <p:sp>
          <p:nvSpPr>
            <p:cNvPr id="6" name="TextBox 6"/>
            <p:cNvSpPr txBox="1"/>
            <p:nvPr/>
          </p:nvSpPr>
          <p:spPr>
            <a:xfrm>
              <a:off x="0" y="28575"/>
              <a:ext cx="12121044" cy="1504781"/>
            </a:xfrm>
            <a:prstGeom prst="rect">
              <a:avLst/>
            </a:prstGeom>
          </p:spPr>
          <p:txBody>
            <a:bodyPr lIns="0" tIns="0" rIns="0" bIns="0" rtlCol="0" anchor="t">
              <a:spAutoFit/>
            </a:bodyPr>
            <a:lstStyle/>
            <a:p>
              <a:pPr algn="ctr">
                <a:lnSpc>
                  <a:spcPts val="5047"/>
                </a:lnSpc>
              </a:pPr>
              <a:r>
                <a:rPr lang="en-US" sz="4547" u="sng" spc="-113">
                  <a:solidFill>
                    <a:srgbClr val="191769"/>
                  </a:solidFill>
                  <a:latin typeface="HK Grotesk Bold Bold"/>
                </a:rPr>
                <a:t>Day 2 of workshop </a:t>
              </a:r>
            </a:p>
            <a:p>
              <a:pPr marL="0" lvl="0" indent="0" algn="ctr">
                <a:lnSpc>
                  <a:spcPts val="3715"/>
                </a:lnSpc>
                <a:spcBef>
                  <a:spcPct val="0"/>
                </a:spcBef>
              </a:pPr>
              <a:endParaRPr lang="en-US" sz="4547" u="sng" spc="-113">
                <a:solidFill>
                  <a:srgbClr val="191769"/>
                </a:solidFill>
                <a:latin typeface="HK Grotesk Bold Bold"/>
              </a:endParaRPr>
            </a:p>
          </p:txBody>
        </p:sp>
      </p:grpSp>
      <p:grpSp>
        <p:nvGrpSpPr>
          <p:cNvPr id="7" name="Group 7"/>
          <p:cNvGrpSpPr>
            <a:grpSpLocks noChangeAspect="1"/>
          </p:cNvGrpSpPr>
          <p:nvPr/>
        </p:nvGrpSpPr>
        <p:grpSpPr>
          <a:xfrm>
            <a:off x="168983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9" name="Picture 9"/>
          <p:cNvPicPr>
            <a:picLocks noChangeAspect="1"/>
          </p:cNvPicPr>
          <p:nvPr/>
        </p:nvPicPr>
        <p:blipFill>
          <a:blip r:embed="rId2"/>
          <a:srcRect l="14557" t="26995" r="6338" b="15246"/>
          <a:stretch>
            <a:fillRect/>
          </a:stretch>
        </p:blipFill>
        <p:spPr>
          <a:xfrm>
            <a:off x="11583708" y="2360767"/>
            <a:ext cx="6263682" cy="6097976"/>
          </a:xfrm>
          <a:prstGeom prst="rect">
            <a:avLst/>
          </a:prstGeom>
        </p:spPr>
      </p:pic>
      <p:sp>
        <p:nvSpPr>
          <p:cNvPr id="10" name="TextBox 10"/>
          <p:cNvSpPr txBox="1"/>
          <p:nvPr/>
        </p:nvSpPr>
        <p:spPr>
          <a:xfrm>
            <a:off x="9603411" y="8506368"/>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Picture by: Nicole Colon-Carrion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AutoShape 2"/>
          <p:cNvSpPr/>
          <p:nvPr/>
        </p:nvSpPr>
        <p:spPr>
          <a:xfrm>
            <a:off x="9144000" y="1459183"/>
            <a:ext cx="9144000" cy="8827817"/>
          </a:xfrm>
          <a:prstGeom prst="rect">
            <a:avLst/>
          </a:prstGeom>
          <a:solidFill>
            <a:srgbClr val="FFC924"/>
          </a:solidFill>
        </p:spPr>
      </p:sp>
      <p:grpSp>
        <p:nvGrpSpPr>
          <p:cNvPr id="3" name="Group 3"/>
          <p:cNvGrpSpPr/>
          <p:nvPr/>
        </p:nvGrpSpPr>
        <p:grpSpPr>
          <a:xfrm>
            <a:off x="10515255" y="2639789"/>
            <a:ext cx="6401490" cy="3959108"/>
            <a:chOff x="0" y="209551"/>
            <a:chExt cx="8535319" cy="5278810"/>
          </a:xfrm>
        </p:grpSpPr>
        <p:sp>
          <p:nvSpPr>
            <p:cNvPr id="4" name="TextBox 4"/>
            <p:cNvSpPr txBox="1"/>
            <p:nvPr/>
          </p:nvSpPr>
          <p:spPr>
            <a:xfrm>
              <a:off x="0" y="209551"/>
              <a:ext cx="8535319" cy="3615006"/>
            </a:xfrm>
            <a:prstGeom prst="rect">
              <a:avLst/>
            </a:prstGeom>
          </p:spPr>
          <p:txBody>
            <a:bodyPr lIns="0" tIns="0" rIns="0" bIns="0" rtlCol="0" anchor="t">
              <a:spAutoFit/>
            </a:bodyPr>
            <a:lstStyle/>
            <a:p>
              <a:pPr marL="0" lvl="0" indent="0" algn="ctr">
                <a:lnSpc>
                  <a:spcPts val="10295"/>
                </a:lnSpc>
                <a:spcBef>
                  <a:spcPct val="0"/>
                </a:spcBef>
              </a:pPr>
              <a:r>
                <a:rPr lang="en-US" sz="10399" dirty="0">
                  <a:solidFill>
                    <a:srgbClr val="FFFFFF"/>
                  </a:solidFill>
                  <a:latin typeface="HK Grotesk Bold Bold"/>
                </a:rPr>
                <a:t>What is mycology?</a:t>
              </a:r>
            </a:p>
          </p:txBody>
        </p:sp>
        <p:sp>
          <p:nvSpPr>
            <p:cNvPr id="5" name="TextBox 5"/>
            <p:cNvSpPr txBox="1"/>
            <p:nvPr/>
          </p:nvSpPr>
          <p:spPr>
            <a:xfrm>
              <a:off x="0" y="4469186"/>
              <a:ext cx="6652979" cy="1019175"/>
            </a:xfrm>
            <a:prstGeom prst="rect">
              <a:avLst/>
            </a:prstGeom>
          </p:spPr>
          <p:txBody>
            <a:bodyPr lIns="0" tIns="0" rIns="0" bIns="0" rtlCol="0" anchor="t">
              <a:spAutoFit/>
            </a:bodyPr>
            <a:lstStyle/>
            <a:p>
              <a:pPr algn="l">
                <a:lnSpc>
                  <a:spcPts val="6525"/>
                </a:lnSpc>
                <a:spcBef>
                  <a:spcPts val="4893"/>
                </a:spcBef>
              </a:pPr>
              <a:endParaRPr/>
            </a:p>
          </p:txBody>
        </p:sp>
      </p:grpSp>
      <p:pic>
        <p:nvPicPr>
          <p:cNvPr id="6" name="Picture 6"/>
          <p:cNvPicPr>
            <a:picLocks noChangeAspect="1"/>
          </p:cNvPicPr>
          <p:nvPr/>
        </p:nvPicPr>
        <p:blipFill>
          <a:blip r:embed="rId2"/>
          <a:srcRect t="15811" b="15811"/>
          <a:stretch>
            <a:fillRect/>
          </a:stretch>
        </p:blipFill>
        <p:spPr>
          <a:xfrm>
            <a:off x="860976" y="1857281"/>
            <a:ext cx="7209021" cy="6572439"/>
          </a:xfrm>
          <a:prstGeom prst="rect">
            <a:avLst/>
          </a:prstGeom>
        </p:spPr>
      </p:pic>
      <p:grpSp>
        <p:nvGrpSpPr>
          <p:cNvPr id="7" name="Group 7"/>
          <p:cNvGrpSpPr>
            <a:grpSpLocks noChangeAspect="1"/>
          </p:cNvGrpSpPr>
          <p:nvPr/>
        </p:nvGrpSpPr>
        <p:grpSpPr>
          <a:xfrm>
            <a:off x="667762" y="8897362"/>
            <a:ext cx="721877" cy="721877"/>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9" name="TextBox 9"/>
          <p:cNvSpPr txBox="1"/>
          <p:nvPr/>
        </p:nvSpPr>
        <p:spPr>
          <a:xfrm>
            <a:off x="10382759" y="5787367"/>
            <a:ext cx="7045226" cy="811530"/>
          </a:xfrm>
          <a:prstGeom prst="rect">
            <a:avLst/>
          </a:prstGeom>
        </p:spPr>
        <p:txBody>
          <a:bodyPr lIns="0" tIns="0" rIns="0" bIns="0" rtlCol="0" anchor="t">
            <a:spAutoFit/>
          </a:bodyPr>
          <a:lstStyle/>
          <a:p>
            <a:pPr algn="ctr">
              <a:lnSpc>
                <a:spcPts val="6720"/>
              </a:lnSpc>
            </a:pPr>
            <a:r>
              <a:rPr lang="en-US" sz="4800" dirty="0">
                <a:solidFill>
                  <a:srgbClr val="000000"/>
                </a:solidFill>
                <a:latin typeface="Open Sans 2"/>
              </a:rPr>
              <a:t>The study of fungi</a:t>
            </a:r>
          </a:p>
        </p:txBody>
      </p:sp>
      <p:sp>
        <p:nvSpPr>
          <p:cNvPr id="10" name="TextBox 10"/>
          <p:cNvSpPr txBox="1"/>
          <p:nvPr/>
        </p:nvSpPr>
        <p:spPr>
          <a:xfrm>
            <a:off x="4043435" y="8496394"/>
            <a:ext cx="6264918" cy="212688"/>
          </a:xfrm>
          <a:prstGeom prst="rect">
            <a:avLst/>
          </a:prstGeom>
        </p:spPr>
        <p:txBody>
          <a:bodyPr lIns="0" tIns="0" rIns="0" bIns="0" rtlCol="0" anchor="t">
            <a:spAutoFit/>
          </a:bodyPr>
          <a:lstStyle/>
          <a:p>
            <a:pPr algn="ctr">
              <a:lnSpc>
                <a:spcPts val="1646"/>
              </a:lnSpc>
              <a:spcBef>
                <a:spcPct val="0"/>
              </a:spcBef>
            </a:pPr>
            <a:r>
              <a:rPr lang="en-US" sz="1285" spc="-32">
                <a:solidFill>
                  <a:srgbClr val="FFFFFF"/>
                </a:solidFill>
                <a:latin typeface="HK Grotesk Bold Bold"/>
              </a:rPr>
              <a:t>Foto por: Brooke Sykes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sp>
        <p:nvSpPr>
          <p:cNvPr id="8" name="TextBox 8"/>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dirty="0">
                <a:solidFill>
                  <a:srgbClr val="191769"/>
                </a:solidFill>
                <a:latin typeface="HK Grotesk Bold"/>
              </a:rPr>
              <a:t>Branches of mycology</a:t>
            </a:r>
          </a:p>
        </p:txBody>
      </p:sp>
      <p:grpSp>
        <p:nvGrpSpPr>
          <p:cNvPr id="9" name="Group 9"/>
          <p:cNvGrpSpPr/>
          <p:nvPr/>
        </p:nvGrpSpPr>
        <p:grpSpPr>
          <a:xfrm>
            <a:off x="594095" y="4596419"/>
            <a:ext cx="3805401" cy="1394255"/>
            <a:chOff x="0" y="-38100"/>
            <a:chExt cx="5073868" cy="1859007"/>
          </a:xfrm>
        </p:grpSpPr>
        <p:sp>
          <p:nvSpPr>
            <p:cNvPr id="10" name="TextBox 10"/>
            <p:cNvSpPr txBox="1"/>
            <p:nvPr/>
          </p:nvSpPr>
          <p:spPr>
            <a:xfrm>
              <a:off x="0" y="-38100"/>
              <a:ext cx="50738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Medical mycology</a:t>
              </a:r>
            </a:p>
          </p:txBody>
        </p:sp>
        <p:sp>
          <p:nvSpPr>
            <p:cNvPr id="11" name="TextBox 11"/>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sp>
        <p:nvSpPr>
          <p:cNvPr id="12" name="TextBox 12"/>
          <p:cNvSpPr txBox="1"/>
          <p:nvPr/>
        </p:nvSpPr>
        <p:spPr>
          <a:xfrm>
            <a:off x="5142008" y="4586894"/>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Taxonomy</a:t>
            </a:r>
          </a:p>
        </p:txBody>
      </p:sp>
      <p:sp>
        <p:nvSpPr>
          <p:cNvPr id="13" name="TextBox 13"/>
          <p:cNvSpPr txBox="1"/>
          <p:nvPr/>
        </p:nvSpPr>
        <p:spPr>
          <a:xfrm>
            <a:off x="9544704" y="4061429"/>
            <a:ext cx="3261019" cy="1170770"/>
          </a:xfrm>
          <a:prstGeom prst="rect">
            <a:avLst/>
          </a:prstGeom>
        </p:spPr>
        <p:txBody>
          <a:bodyPr lIns="0" tIns="0" rIns="0" bIns="0" rtlCol="0" anchor="t">
            <a:spAutoFit/>
          </a:bodyPr>
          <a:lstStyle/>
          <a:p>
            <a:pPr marL="0" lvl="0" indent="0" algn="ctr">
              <a:lnSpc>
                <a:spcPts val="4608"/>
              </a:lnSpc>
            </a:pPr>
            <a:endParaRPr lang="en-US" sz="3600" spc="-90" dirty="0">
              <a:solidFill>
                <a:srgbClr val="191769"/>
              </a:solidFill>
              <a:latin typeface="HK Grotesk Bold Bold"/>
            </a:endParaRPr>
          </a:p>
          <a:p>
            <a:pPr marL="0" lvl="0" indent="0" algn="ctr">
              <a:lnSpc>
                <a:spcPts val="4608"/>
              </a:lnSpc>
            </a:pPr>
            <a:r>
              <a:rPr lang="en-US" sz="3600" spc="-90" dirty="0">
                <a:solidFill>
                  <a:srgbClr val="191769"/>
                </a:solidFill>
                <a:latin typeface="HK Grotesk Bold Bold"/>
              </a:rPr>
              <a:t>Food mycology</a:t>
            </a:r>
          </a:p>
        </p:txBody>
      </p:sp>
      <p:sp>
        <p:nvSpPr>
          <p:cNvPr id="14" name="TextBox 14"/>
          <p:cNvSpPr txBox="1"/>
          <p:nvPr/>
        </p:nvSpPr>
        <p:spPr>
          <a:xfrm>
            <a:off x="13504131" y="4560951"/>
            <a:ext cx="4834343" cy="1170770"/>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Environmental </a:t>
            </a:r>
          </a:p>
          <a:p>
            <a:pPr marL="0" lvl="0" indent="0" algn="ctr">
              <a:lnSpc>
                <a:spcPts val="4608"/>
              </a:lnSpc>
            </a:pPr>
            <a:r>
              <a:rPr lang="en-US" sz="3600" spc="-90" dirty="0">
                <a:solidFill>
                  <a:srgbClr val="191769"/>
                </a:solidFill>
                <a:latin typeface="HK Grotesk Bold Bold"/>
              </a:rPr>
              <a:t>mycology</a:t>
            </a:r>
          </a:p>
        </p:txBody>
      </p:sp>
      <p:sp>
        <p:nvSpPr>
          <p:cNvPr id="15" name="AutoShape 15"/>
          <p:cNvSpPr/>
          <p:nvPr/>
        </p:nvSpPr>
        <p:spPr>
          <a:xfrm>
            <a:off x="594095" y="5990674"/>
            <a:ext cx="17144542" cy="0"/>
          </a:xfrm>
          <a:prstGeom prst="line">
            <a:avLst/>
          </a:prstGeom>
          <a:ln w="47625" cap="rnd">
            <a:solidFill>
              <a:srgbClr val="191769"/>
            </a:solidFill>
            <a:prstDash val="solid"/>
            <a:headEnd type="none" w="sm" len="sm"/>
            <a:tailEnd type="none" w="sm" len="sm"/>
          </a:ln>
        </p:spPr>
      </p:sp>
      <p:grpSp>
        <p:nvGrpSpPr>
          <p:cNvPr id="16" name="Group 16"/>
          <p:cNvGrpSpPr/>
          <p:nvPr/>
        </p:nvGrpSpPr>
        <p:grpSpPr>
          <a:xfrm>
            <a:off x="594095" y="7086392"/>
            <a:ext cx="3805401" cy="1394255"/>
            <a:chOff x="0" y="-38100"/>
            <a:chExt cx="5073868" cy="1859007"/>
          </a:xfrm>
        </p:grpSpPr>
        <p:sp>
          <p:nvSpPr>
            <p:cNvPr id="17" name="TextBox 17"/>
            <p:cNvSpPr txBox="1"/>
            <p:nvPr/>
          </p:nvSpPr>
          <p:spPr>
            <a:xfrm>
              <a:off x="0" y="-38100"/>
              <a:ext cx="50738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Plant Pathology</a:t>
              </a:r>
            </a:p>
          </p:txBody>
        </p:sp>
        <p:sp>
          <p:nvSpPr>
            <p:cNvPr id="18" name="TextBox 18"/>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19" name="Group 19"/>
          <p:cNvGrpSpPr/>
          <p:nvPr/>
        </p:nvGrpSpPr>
        <p:grpSpPr>
          <a:xfrm>
            <a:off x="5002945" y="7086392"/>
            <a:ext cx="3805401" cy="1394255"/>
            <a:chOff x="0" y="-38100"/>
            <a:chExt cx="5073868" cy="1859007"/>
          </a:xfrm>
        </p:grpSpPr>
        <p:sp>
          <p:nvSpPr>
            <p:cNvPr id="20" name="TextBox 20"/>
            <p:cNvSpPr txBox="1"/>
            <p:nvPr/>
          </p:nvSpPr>
          <p:spPr>
            <a:xfrm>
              <a:off x="0" y="-38100"/>
              <a:ext cx="50738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Industrial mycology</a:t>
              </a:r>
            </a:p>
          </p:txBody>
        </p:sp>
        <p:sp>
          <p:nvSpPr>
            <p:cNvPr id="21" name="TextBox 21"/>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22" name="Group 22"/>
          <p:cNvGrpSpPr/>
          <p:nvPr/>
        </p:nvGrpSpPr>
        <p:grpSpPr>
          <a:xfrm>
            <a:off x="9414063" y="7086392"/>
            <a:ext cx="3805401" cy="1394255"/>
            <a:chOff x="0" y="-38100"/>
            <a:chExt cx="5073868" cy="1859007"/>
          </a:xfrm>
        </p:grpSpPr>
        <p:sp>
          <p:nvSpPr>
            <p:cNvPr id="23" name="TextBox 23"/>
            <p:cNvSpPr txBox="1"/>
            <p:nvPr/>
          </p:nvSpPr>
          <p:spPr>
            <a:xfrm>
              <a:off x="0" y="-38100"/>
              <a:ext cx="50738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Marine mycology</a:t>
              </a:r>
            </a:p>
          </p:txBody>
        </p:sp>
        <p:sp>
          <p:nvSpPr>
            <p:cNvPr id="24" name="TextBox 24"/>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grpSp>
        <p:nvGrpSpPr>
          <p:cNvPr id="25" name="Group 25"/>
          <p:cNvGrpSpPr/>
          <p:nvPr/>
        </p:nvGrpSpPr>
        <p:grpSpPr>
          <a:xfrm>
            <a:off x="13933236" y="7086392"/>
            <a:ext cx="3805401" cy="1394255"/>
            <a:chOff x="0" y="-38100"/>
            <a:chExt cx="5073868" cy="1859007"/>
          </a:xfrm>
        </p:grpSpPr>
        <p:sp>
          <p:nvSpPr>
            <p:cNvPr id="26" name="TextBox 26"/>
            <p:cNvSpPr txBox="1"/>
            <p:nvPr/>
          </p:nvSpPr>
          <p:spPr>
            <a:xfrm>
              <a:off x="0" y="-38100"/>
              <a:ext cx="5073868"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Ethnomycology</a:t>
              </a:r>
            </a:p>
          </p:txBody>
        </p:sp>
        <p:sp>
          <p:nvSpPr>
            <p:cNvPr id="27" name="TextBox 27"/>
            <p:cNvSpPr txBox="1"/>
            <p:nvPr/>
          </p:nvSpPr>
          <p:spPr>
            <a:xfrm>
              <a:off x="288847" y="1478219"/>
              <a:ext cx="4496175" cy="342688"/>
            </a:xfrm>
            <a:prstGeom prst="rect">
              <a:avLst/>
            </a:prstGeom>
          </p:spPr>
          <p:txBody>
            <a:bodyPr lIns="0" tIns="0" rIns="0" bIns="0" rtlCol="0" anchor="t">
              <a:spAutoFit/>
            </a:bodyPr>
            <a:lstStyle/>
            <a:p>
              <a:pPr algn="ctr">
                <a:lnSpc>
                  <a:spcPts val="2240"/>
                </a:lnSpc>
              </a:pPr>
              <a:endParaRPr/>
            </a:p>
          </p:txBody>
        </p:sp>
      </p:grpSp>
      <p:sp>
        <p:nvSpPr>
          <p:cNvPr id="28" name="TextBox 28"/>
          <p:cNvSpPr txBox="1"/>
          <p:nvPr/>
        </p:nvSpPr>
        <p:spPr>
          <a:xfrm>
            <a:off x="15968484" y="9438128"/>
            <a:ext cx="1291977" cy="453907"/>
          </a:xfrm>
          <a:prstGeom prst="rect">
            <a:avLst/>
          </a:prstGeom>
        </p:spPr>
        <p:txBody>
          <a:bodyPr lIns="0" tIns="0" rIns="0" bIns="0" rtlCol="0" anchor="t">
            <a:spAutoFit/>
          </a:bodyPr>
          <a:lstStyle/>
          <a:p>
            <a:pPr>
              <a:lnSpc>
                <a:spcPts val="3583"/>
              </a:lnSpc>
              <a:spcBef>
                <a:spcPct val="0"/>
              </a:spcBef>
            </a:pPr>
            <a:r>
              <a:rPr lang="en-US" sz="2800" spc="-70" dirty="0">
                <a:solidFill>
                  <a:srgbClr val="191769"/>
                </a:solidFill>
                <a:latin typeface="HK Grotesk Bold Bold"/>
              </a:rPr>
              <a:t>&amp; MORE</a:t>
            </a:r>
          </a:p>
        </p:txBody>
      </p:sp>
      <p:sp>
        <p:nvSpPr>
          <p:cNvPr id="29" name="AutoShape 29"/>
          <p:cNvSpPr/>
          <p:nvPr/>
        </p:nvSpPr>
        <p:spPr>
          <a:xfrm rot="-5400000">
            <a:off x="6197957" y="6492085"/>
            <a:ext cx="5882560" cy="0"/>
          </a:xfrm>
          <a:prstGeom prst="line">
            <a:avLst/>
          </a:prstGeom>
          <a:ln w="47625" cap="rnd">
            <a:solidFill>
              <a:srgbClr val="191769"/>
            </a:solidFill>
            <a:prstDash val="solid"/>
            <a:headEnd type="none" w="sm" len="sm"/>
            <a:tailEnd type="none" w="sm" len="sm"/>
          </a:ln>
        </p:spPr>
      </p:sp>
      <p:sp>
        <p:nvSpPr>
          <p:cNvPr id="30" name="AutoShape 30"/>
          <p:cNvSpPr/>
          <p:nvPr/>
        </p:nvSpPr>
        <p:spPr>
          <a:xfrm rot="-5400000">
            <a:off x="1858971" y="6541805"/>
            <a:ext cx="5783121" cy="0"/>
          </a:xfrm>
          <a:prstGeom prst="line">
            <a:avLst/>
          </a:prstGeom>
          <a:ln w="47625" cap="rnd">
            <a:solidFill>
              <a:srgbClr val="191769"/>
            </a:solidFill>
            <a:prstDash val="solid"/>
            <a:headEnd type="none" w="sm" len="sm"/>
            <a:tailEnd type="none" w="sm" len="sm"/>
          </a:ln>
        </p:spPr>
      </p:sp>
      <p:sp>
        <p:nvSpPr>
          <p:cNvPr id="31" name="AutoShape 31"/>
          <p:cNvSpPr/>
          <p:nvPr/>
        </p:nvSpPr>
        <p:spPr>
          <a:xfrm rot="-5400000">
            <a:off x="10539039" y="6591524"/>
            <a:ext cx="5882560" cy="0"/>
          </a:xfrm>
          <a:prstGeom prst="line">
            <a:avLst/>
          </a:prstGeom>
          <a:ln w="47625" cap="rnd">
            <a:solidFill>
              <a:srgbClr val="191769"/>
            </a:solidFill>
            <a:prstDash val="solid"/>
            <a:headEnd type="none" w="sm" len="sm"/>
            <a:tailEnd type="none" w="sm" len="sm"/>
          </a:ln>
        </p:spPr>
      </p:sp>
      <p:sp>
        <p:nvSpPr>
          <p:cNvPr id="32" name="TextBox 32"/>
          <p:cNvSpPr txBox="1"/>
          <p:nvPr/>
        </p:nvSpPr>
        <p:spPr>
          <a:xfrm>
            <a:off x="9029551" y="4833176"/>
            <a:ext cx="228898" cy="582549"/>
          </a:xfrm>
          <a:prstGeom prst="rect">
            <a:avLst/>
          </a:prstGeom>
        </p:spPr>
        <p:txBody>
          <a:bodyPr lIns="0" tIns="0" rIns="0" bIns="0" rtlCol="0" anchor="t">
            <a:spAutoFit/>
          </a:bodyPr>
          <a:lstStyle/>
          <a:p>
            <a:pPr algn="ctr">
              <a:lnSpc>
                <a:spcPts val="4608"/>
              </a:lnSpc>
              <a:spcBef>
                <a:spcPct val="0"/>
              </a:spcBef>
            </a:pPr>
            <a:r>
              <a:rPr lang="en-US" sz="3600" spc="-90">
                <a:solidFill>
                  <a:srgbClr val="000000"/>
                </a:solidFill>
                <a:latin typeface="HK Grotesk Bold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895244" cy="10287000"/>
            <a:chOff x="0" y="0"/>
            <a:chExt cx="1994194" cy="3479800"/>
          </a:xfrm>
        </p:grpSpPr>
        <p:sp>
          <p:nvSpPr>
            <p:cNvPr id="3" name="Freeform 3"/>
            <p:cNvSpPr/>
            <p:nvPr/>
          </p:nvSpPr>
          <p:spPr>
            <a:xfrm>
              <a:off x="0" y="0"/>
              <a:ext cx="1994194" cy="3479800"/>
            </a:xfrm>
            <a:custGeom>
              <a:avLst/>
              <a:gdLst/>
              <a:ahLst/>
              <a:cxnLst/>
              <a:rect l="l" t="t" r="r" b="b"/>
              <a:pathLst>
                <a:path w="1994194" h="3479800">
                  <a:moveTo>
                    <a:pt x="0" y="0"/>
                  </a:moveTo>
                  <a:lnTo>
                    <a:pt x="1994194" y="0"/>
                  </a:lnTo>
                  <a:lnTo>
                    <a:pt x="1994194" y="3479800"/>
                  </a:lnTo>
                  <a:lnTo>
                    <a:pt x="0" y="3479800"/>
                  </a:lnTo>
                  <a:close/>
                </a:path>
              </a:pathLst>
            </a:custGeom>
            <a:solidFill>
              <a:srgbClr val="191769"/>
            </a:solidFill>
          </p:spPr>
        </p:sp>
      </p:grpSp>
      <p:grpSp>
        <p:nvGrpSpPr>
          <p:cNvPr id="4" name="Group 4"/>
          <p:cNvGrpSpPr/>
          <p:nvPr/>
        </p:nvGrpSpPr>
        <p:grpSpPr>
          <a:xfrm>
            <a:off x="6855347" y="1172209"/>
            <a:ext cx="8633609" cy="7218861"/>
            <a:chOff x="0" y="-76200"/>
            <a:chExt cx="11511479" cy="9625147"/>
          </a:xfrm>
        </p:grpSpPr>
        <p:sp>
          <p:nvSpPr>
            <p:cNvPr id="5" name="TextBox 5"/>
            <p:cNvSpPr txBox="1"/>
            <p:nvPr/>
          </p:nvSpPr>
          <p:spPr>
            <a:xfrm>
              <a:off x="0" y="2653982"/>
              <a:ext cx="11511479" cy="6894965"/>
            </a:xfrm>
            <a:prstGeom prst="rect">
              <a:avLst/>
            </a:prstGeom>
          </p:spPr>
          <p:txBody>
            <a:bodyPr lIns="0" tIns="0" rIns="0" bIns="0" rtlCol="0" anchor="t">
              <a:spAutoFit/>
            </a:bodyPr>
            <a:lstStyle/>
            <a:p>
              <a:pPr marL="772961" lvl="1" indent="-386481">
                <a:lnSpc>
                  <a:spcPts val="5191"/>
                </a:lnSpc>
                <a:spcBef>
                  <a:spcPts val="1944"/>
                </a:spcBef>
                <a:buFont typeface="Arial"/>
                <a:buChar char="•"/>
              </a:pPr>
              <a:r>
                <a:rPr lang="en-US" sz="3580" dirty="0">
                  <a:solidFill>
                    <a:srgbClr val="000000"/>
                  </a:solidFill>
                  <a:latin typeface="Open Sans 1"/>
                </a:rPr>
                <a:t>Fungi</a:t>
              </a:r>
            </a:p>
            <a:p>
              <a:pPr marL="772961" lvl="1" indent="-386481">
                <a:lnSpc>
                  <a:spcPts val="5191"/>
                </a:lnSpc>
                <a:spcBef>
                  <a:spcPts val="1944"/>
                </a:spcBef>
                <a:buFont typeface="Arial"/>
                <a:buChar char="•"/>
              </a:pPr>
              <a:r>
                <a:rPr lang="en-US" sz="3580" dirty="0">
                  <a:solidFill>
                    <a:srgbClr val="000000"/>
                  </a:solidFill>
                  <a:latin typeface="Open Sans 1"/>
                </a:rPr>
                <a:t>Fungal structure</a:t>
              </a:r>
            </a:p>
            <a:p>
              <a:pPr marL="772961" lvl="1" indent="-386481">
                <a:lnSpc>
                  <a:spcPts val="5191"/>
                </a:lnSpc>
                <a:spcBef>
                  <a:spcPts val="1944"/>
                </a:spcBef>
                <a:buFont typeface="Arial"/>
                <a:buChar char="•"/>
              </a:pPr>
              <a:r>
                <a:rPr lang="en-US" sz="3580" dirty="0">
                  <a:solidFill>
                    <a:srgbClr val="000000"/>
                  </a:solidFill>
                  <a:latin typeface="Open Sans 1"/>
                </a:rPr>
                <a:t>Fungal reproduction </a:t>
              </a:r>
            </a:p>
            <a:p>
              <a:pPr marL="772961" lvl="1" indent="-386481">
                <a:lnSpc>
                  <a:spcPts val="5191"/>
                </a:lnSpc>
                <a:spcBef>
                  <a:spcPts val="1944"/>
                </a:spcBef>
                <a:buFont typeface="Arial"/>
                <a:buChar char="•"/>
              </a:pPr>
              <a:r>
                <a:rPr lang="en-US" sz="3580" dirty="0">
                  <a:solidFill>
                    <a:srgbClr val="000000"/>
                  </a:solidFill>
                  <a:latin typeface="Open Sans 1"/>
                </a:rPr>
                <a:t>Nutrition</a:t>
              </a:r>
            </a:p>
            <a:p>
              <a:pPr marL="772961" lvl="1" indent="-386481">
                <a:lnSpc>
                  <a:spcPts val="5191"/>
                </a:lnSpc>
                <a:spcBef>
                  <a:spcPts val="1944"/>
                </a:spcBef>
                <a:buFont typeface="Arial"/>
                <a:buChar char="•"/>
              </a:pPr>
              <a:r>
                <a:rPr lang="en-US" sz="3580" dirty="0">
                  <a:solidFill>
                    <a:srgbClr val="000000"/>
                  </a:solidFill>
                  <a:latin typeface="Open Sans 1"/>
                </a:rPr>
                <a:t>Fungi vs. Plants</a:t>
              </a:r>
            </a:p>
            <a:p>
              <a:pPr marL="772961" lvl="1" indent="-386481" algn="l">
                <a:lnSpc>
                  <a:spcPts val="5191"/>
                </a:lnSpc>
                <a:spcBef>
                  <a:spcPts val="1944"/>
                </a:spcBef>
                <a:buFont typeface="Arial"/>
                <a:buChar char="•"/>
              </a:pPr>
              <a:r>
                <a:rPr lang="en-US" sz="3580" dirty="0">
                  <a:solidFill>
                    <a:srgbClr val="000000"/>
                  </a:solidFill>
                  <a:latin typeface="Open Sans 1"/>
                </a:rPr>
                <a:t>Ecological roles and uses</a:t>
              </a:r>
            </a:p>
          </p:txBody>
        </p:sp>
        <p:sp>
          <p:nvSpPr>
            <p:cNvPr id="6" name="TextBox 6"/>
            <p:cNvSpPr txBox="1"/>
            <p:nvPr/>
          </p:nvSpPr>
          <p:spPr>
            <a:xfrm>
              <a:off x="0" y="-76200"/>
              <a:ext cx="10563485" cy="1745014"/>
            </a:xfrm>
            <a:prstGeom prst="rect">
              <a:avLst/>
            </a:prstGeom>
          </p:spPr>
          <p:txBody>
            <a:bodyPr lIns="0" tIns="0" rIns="0" bIns="0" rtlCol="0" anchor="t">
              <a:spAutoFit/>
            </a:bodyPr>
            <a:lstStyle/>
            <a:p>
              <a:pPr marL="0" lvl="0" indent="0">
                <a:lnSpc>
                  <a:spcPts val="10513"/>
                </a:lnSpc>
                <a:spcBef>
                  <a:spcPct val="0"/>
                </a:spcBef>
              </a:pPr>
              <a:r>
                <a:rPr lang="en-US" sz="8213" spc="-205">
                  <a:solidFill>
                    <a:srgbClr val="000000"/>
                  </a:solidFill>
                  <a:latin typeface="HK Grotesk Bold Bold"/>
                </a:rPr>
                <a:t>Outline</a:t>
              </a:r>
            </a:p>
          </p:txBody>
        </p:sp>
      </p:grpSp>
      <p:pic>
        <p:nvPicPr>
          <p:cNvPr id="7" name="Picture 7"/>
          <p:cNvPicPr>
            <a:picLocks noChangeAspect="1"/>
          </p:cNvPicPr>
          <p:nvPr/>
        </p:nvPicPr>
        <p:blipFill>
          <a:blip r:embed="rId2"/>
          <a:srcRect/>
          <a:stretch>
            <a:fillRect/>
          </a:stretch>
        </p:blipFill>
        <p:spPr>
          <a:xfrm>
            <a:off x="13613566" y="0"/>
            <a:ext cx="4316414" cy="33362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FFC924"/>
          </a:solidFill>
        </p:spPr>
      </p:sp>
      <p:sp>
        <p:nvSpPr>
          <p:cNvPr id="3" name="AutoShape 3"/>
          <p:cNvSpPr/>
          <p:nvPr/>
        </p:nvSpPr>
        <p:spPr>
          <a:xfrm>
            <a:off x="4774344" y="3574618"/>
            <a:ext cx="9525" cy="5882560"/>
          </a:xfrm>
          <a:prstGeom prst="rect">
            <a:avLst/>
          </a:prstGeom>
          <a:solidFill>
            <a:srgbClr val="191769">
              <a:alpha val="19608"/>
            </a:srgbClr>
          </a:solidFill>
        </p:spPr>
      </p:sp>
      <p:grpSp>
        <p:nvGrpSpPr>
          <p:cNvPr id="4" name="Group 4"/>
          <p:cNvGrpSpPr>
            <a:grpSpLocks noChangeAspect="1"/>
          </p:cNvGrpSpPr>
          <p:nvPr/>
        </p:nvGrpSpPr>
        <p:grpSpPr>
          <a:xfrm>
            <a:off x="16537423" y="1028700"/>
            <a:ext cx="721877" cy="721877"/>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AutoShape 6"/>
          <p:cNvSpPr/>
          <p:nvPr/>
        </p:nvSpPr>
        <p:spPr>
          <a:xfrm>
            <a:off x="9139238" y="3574618"/>
            <a:ext cx="9525" cy="5882560"/>
          </a:xfrm>
          <a:prstGeom prst="rect">
            <a:avLst/>
          </a:prstGeom>
          <a:solidFill>
            <a:srgbClr val="191769">
              <a:alpha val="19608"/>
            </a:srgbClr>
          </a:solidFill>
        </p:spPr>
      </p:sp>
      <p:sp>
        <p:nvSpPr>
          <p:cNvPr id="7" name="AutoShape 7"/>
          <p:cNvSpPr/>
          <p:nvPr/>
        </p:nvSpPr>
        <p:spPr>
          <a:xfrm>
            <a:off x="13504131" y="3574618"/>
            <a:ext cx="9525" cy="5882560"/>
          </a:xfrm>
          <a:prstGeom prst="rect">
            <a:avLst/>
          </a:prstGeom>
          <a:solidFill>
            <a:srgbClr val="191769">
              <a:alpha val="19608"/>
            </a:srgbClr>
          </a:solidFill>
        </p:spPr>
      </p:sp>
      <p:pic>
        <p:nvPicPr>
          <p:cNvPr id="8" name="Picture 8"/>
          <p:cNvPicPr>
            <a:picLocks noChangeAspect="1"/>
          </p:cNvPicPr>
          <p:nvPr/>
        </p:nvPicPr>
        <p:blipFill>
          <a:blip r:embed="rId2"/>
          <a:srcRect l="2551" r="2551"/>
          <a:stretch>
            <a:fillRect/>
          </a:stretch>
        </p:blipFill>
        <p:spPr>
          <a:xfrm>
            <a:off x="666710" y="4689300"/>
            <a:ext cx="3740383" cy="3941507"/>
          </a:xfrm>
          <a:prstGeom prst="rect">
            <a:avLst/>
          </a:prstGeom>
        </p:spPr>
      </p:pic>
      <p:pic>
        <p:nvPicPr>
          <p:cNvPr id="9" name="Picture 9"/>
          <p:cNvPicPr>
            <a:picLocks noChangeAspect="1"/>
          </p:cNvPicPr>
          <p:nvPr/>
        </p:nvPicPr>
        <p:blipFill>
          <a:blip r:embed="rId3"/>
          <a:srcRect l="7879" t="11921" r="9325" b="18476"/>
          <a:stretch>
            <a:fillRect/>
          </a:stretch>
        </p:blipFill>
        <p:spPr>
          <a:xfrm>
            <a:off x="4842098" y="4925342"/>
            <a:ext cx="4127094" cy="3469422"/>
          </a:xfrm>
          <a:prstGeom prst="rect">
            <a:avLst/>
          </a:prstGeom>
        </p:spPr>
      </p:pic>
      <p:pic>
        <p:nvPicPr>
          <p:cNvPr id="10" name="Picture 10"/>
          <p:cNvPicPr>
            <a:picLocks noChangeAspect="1"/>
          </p:cNvPicPr>
          <p:nvPr/>
        </p:nvPicPr>
        <p:blipFill>
          <a:blip r:embed="rId4"/>
          <a:srcRect l="2551" r="2551"/>
          <a:stretch>
            <a:fillRect/>
          </a:stretch>
        </p:blipFill>
        <p:spPr>
          <a:xfrm>
            <a:off x="9494982" y="4689300"/>
            <a:ext cx="3740383" cy="3941507"/>
          </a:xfrm>
          <a:prstGeom prst="rect">
            <a:avLst/>
          </a:prstGeom>
        </p:spPr>
      </p:pic>
      <p:sp>
        <p:nvSpPr>
          <p:cNvPr id="11" name="TextBox 11"/>
          <p:cNvSpPr txBox="1"/>
          <p:nvPr/>
        </p:nvSpPr>
        <p:spPr>
          <a:xfrm>
            <a:off x="1028700" y="2143481"/>
            <a:ext cx="13703328" cy="973863"/>
          </a:xfrm>
          <a:prstGeom prst="rect">
            <a:avLst/>
          </a:prstGeom>
        </p:spPr>
        <p:txBody>
          <a:bodyPr lIns="0" tIns="0" rIns="0" bIns="0" rtlCol="0" anchor="t">
            <a:spAutoFit/>
          </a:bodyPr>
          <a:lstStyle/>
          <a:p>
            <a:pPr marL="0" lvl="0" indent="0">
              <a:lnSpc>
                <a:spcPts val="7226"/>
              </a:lnSpc>
              <a:spcBef>
                <a:spcPct val="0"/>
              </a:spcBef>
            </a:pPr>
            <a:r>
              <a:rPr lang="en-US" sz="7299" dirty="0">
                <a:solidFill>
                  <a:srgbClr val="191769"/>
                </a:solidFill>
                <a:latin typeface="HK Grotesk Bold"/>
              </a:rPr>
              <a:t>Where can I work?</a:t>
            </a:r>
          </a:p>
        </p:txBody>
      </p:sp>
      <p:grpSp>
        <p:nvGrpSpPr>
          <p:cNvPr id="12" name="Group 12"/>
          <p:cNvGrpSpPr/>
          <p:nvPr/>
        </p:nvGrpSpPr>
        <p:grpSpPr>
          <a:xfrm>
            <a:off x="968943" y="3749245"/>
            <a:ext cx="3135918" cy="1394255"/>
            <a:chOff x="0" y="-38100"/>
            <a:chExt cx="4181225" cy="1859007"/>
          </a:xfrm>
        </p:grpSpPr>
        <p:sp>
          <p:nvSpPr>
            <p:cNvPr id="13" name="TextBox 13"/>
            <p:cNvSpPr txBox="1"/>
            <p:nvPr/>
          </p:nvSpPr>
          <p:spPr>
            <a:xfrm>
              <a:off x="0" y="-38100"/>
              <a:ext cx="4181225" cy="774487"/>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Industry</a:t>
              </a:r>
            </a:p>
          </p:txBody>
        </p:sp>
        <p:sp>
          <p:nvSpPr>
            <p:cNvPr id="14" name="TextBox 14"/>
            <p:cNvSpPr txBox="1"/>
            <p:nvPr/>
          </p:nvSpPr>
          <p:spPr>
            <a:xfrm>
              <a:off x="238030" y="1478219"/>
              <a:ext cx="3705165" cy="342688"/>
            </a:xfrm>
            <a:prstGeom prst="rect">
              <a:avLst/>
            </a:prstGeom>
          </p:spPr>
          <p:txBody>
            <a:bodyPr lIns="0" tIns="0" rIns="0" bIns="0" rtlCol="0" anchor="t">
              <a:spAutoFit/>
            </a:bodyPr>
            <a:lstStyle/>
            <a:p>
              <a:pPr algn="ctr">
                <a:lnSpc>
                  <a:spcPts val="2240"/>
                </a:lnSpc>
              </a:pPr>
              <a:endParaRPr/>
            </a:p>
          </p:txBody>
        </p:sp>
      </p:grpSp>
      <p:sp>
        <p:nvSpPr>
          <p:cNvPr id="15" name="TextBox 15"/>
          <p:cNvSpPr txBox="1"/>
          <p:nvPr/>
        </p:nvSpPr>
        <p:spPr>
          <a:xfrm>
            <a:off x="5142008"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Government</a:t>
            </a:r>
          </a:p>
        </p:txBody>
      </p:sp>
      <p:sp>
        <p:nvSpPr>
          <p:cNvPr id="16" name="TextBox 16"/>
          <p:cNvSpPr txBox="1"/>
          <p:nvPr/>
        </p:nvSpPr>
        <p:spPr>
          <a:xfrm>
            <a:off x="9601536"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University</a:t>
            </a:r>
          </a:p>
        </p:txBody>
      </p:sp>
      <p:sp>
        <p:nvSpPr>
          <p:cNvPr id="17" name="TextBox 17"/>
          <p:cNvSpPr txBox="1"/>
          <p:nvPr/>
        </p:nvSpPr>
        <p:spPr>
          <a:xfrm>
            <a:off x="14119490" y="3739720"/>
            <a:ext cx="3527274" cy="582549"/>
          </a:xfrm>
          <a:prstGeom prst="rect">
            <a:avLst/>
          </a:prstGeom>
        </p:spPr>
        <p:txBody>
          <a:bodyPr lIns="0" tIns="0" rIns="0" bIns="0" rtlCol="0" anchor="t">
            <a:spAutoFit/>
          </a:bodyPr>
          <a:lstStyle/>
          <a:p>
            <a:pPr marL="0" lvl="0" indent="0" algn="ctr">
              <a:lnSpc>
                <a:spcPts val="4608"/>
              </a:lnSpc>
            </a:pPr>
            <a:r>
              <a:rPr lang="en-US" sz="3600" spc="-90" dirty="0">
                <a:solidFill>
                  <a:srgbClr val="191769"/>
                </a:solidFill>
                <a:latin typeface="HK Grotesk Bold Bold"/>
              </a:rPr>
              <a:t>Museums</a:t>
            </a:r>
          </a:p>
        </p:txBody>
      </p:sp>
      <p:pic>
        <p:nvPicPr>
          <p:cNvPr id="18" name="Picture 18"/>
          <p:cNvPicPr>
            <a:picLocks noChangeAspect="1"/>
          </p:cNvPicPr>
          <p:nvPr/>
        </p:nvPicPr>
        <p:blipFill>
          <a:blip r:embed="rId5"/>
          <a:srcRect l="2551" r="2551"/>
          <a:stretch>
            <a:fillRect/>
          </a:stretch>
        </p:blipFill>
        <p:spPr>
          <a:xfrm>
            <a:off x="14012936" y="4689300"/>
            <a:ext cx="3740383" cy="3941507"/>
          </a:xfrm>
          <a:prstGeom prst="rect">
            <a:avLst/>
          </a:prstGeom>
        </p:spPr>
      </p:pic>
      <p:sp>
        <p:nvSpPr>
          <p:cNvPr id="19" name="TextBox 19"/>
          <p:cNvSpPr txBox="1"/>
          <p:nvPr/>
        </p:nvSpPr>
        <p:spPr>
          <a:xfrm>
            <a:off x="16252373" y="9438128"/>
            <a:ext cx="1291977" cy="453907"/>
          </a:xfrm>
          <a:prstGeom prst="rect">
            <a:avLst/>
          </a:prstGeom>
        </p:spPr>
        <p:txBody>
          <a:bodyPr lIns="0" tIns="0" rIns="0" bIns="0" rtlCol="0" anchor="t">
            <a:spAutoFit/>
          </a:bodyPr>
          <a:lstStyle/>
          <a:p>
            <a:pPr>
              <a:lnSpc>
                <a:spcPts val="3583"/>
              </a:lnSpc>
              <a:spcBef>
                <a:spcPct val="0"/>
              </a:spcBef>
            </a:pPr>
            <a:r>
              <a:rPr lang="en-US" sz="2800" spc="-70" dirty="0">
                <a:solidFill>
                  <a:srgbClr val="191769"/>
                </a:solidFill>
                <a:latin typeface="HK Grotesk Bold Bold"/>
              </a:rPr>
              <a:t>&amp; MORE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30338" y="382709"/>
            <a:ext cx="1789901" cy="1291983"/>
          </a:xfrm>
          <a:prstGeom prst="rect">
            <a:avLst/>
          </a:prstGeom>
        </p:spPr>
      </p:pic>
      <p:pic>
        <p:nvPicPr>
          <p:cNvPr id="5" name="Picture 5"/>
          <p:cNvPicPr>
            <a:picLocks noChangeAspect="1"/>
          </p:cNvPicPr>
          <p:nvPr/>
        </p:nvPicPr>
        <p:blipFill>
          <a:blip r:embed="rId4"/>
          <a:srcRect/>
          <a:stretch>
            <a:fillRect/>
          </a:stretch>
        </p:blipFill>
        <p:spPr>
          <a:xfrm>
            <a:off x="995147" y="2594160"/>
            <a:ext cx="4796982" cy="6303201"/>
          </a:xfrm>
          <a:prstGeom prst="rect">
            <a:avLst/>
          </a:prstGeom>
        </p:spPr>
      </p:pic>
      <p:grpSp>
        <p:nvGrpSpPr>
          <p:cNvPr id="6" name="Group 6"/>
          <p:cNvGrpSpPr/>
          <p:nvPr/>
        </p:nvGrpSpPr>
        <p:grpSpPr>
          <a:xfrm>
            <a:off x="6623402" y="2574187"/>
            <a:ext cx="10996836" cy="6816365"/>
            <a:chOff x="0" y="161925"/>
            <a:chExt cx="14662448" cy="9088486"/>
          </a:xfrm>
        </p:grpSpPr>
        <p:sp>
          <p:nvSpPr>
            <p:cNvPr id="7" name="TextBox 7"/>
            <p:cNvSpPr txBox="1"/>
            <p:nvPr/>
          </p:nvSpPr>
          <p:spPr>
            <a:xfrm>
              <a:off x="0" y="161925"/>
              <a:ext cx="14662448" cy="1321183"/>
            </a:xfrm>
            <a:prstGeom prst="rect">
              <a:avLst/>
            </a:prstGeom>
          </p:spPr>
          <p:txBody>
            <a:bodyPr lIns="0" tIns="0" rIns="0" bIns="0" rtlCol="0" anchor="t">
              <a:spAutoFit/>
            </a:bodyPr>
            <a:lstStyle/>
            <a:p>
              <a:pPr marL="0" lvl="0" indent="0" algn="l">
                <a:lnSpc>
                  <a:spcPts val="6934"/>
                </a:lnSpc>
                <a:spcBef>
                  <a:spcPct val="0"/>
                </a:spcBef>
              </a:pPr>
              <a:r>
                <a:rPr lang="en-US" sz="7300" spc="-182">
                  <a:solidFill>
                    <a:srgbClr val="FFFFFF"/>
                  </a:solidFill>
                  <a:latin typeface="HK Grotesk Bold Bold"/>
                </a:rPr>
                <a:t>Dr. Chad Lozada-Troche</a:t>
              </a:r>
            </a:p>
          </p:txBody>
        </p:sp>
        <p:sp>
          <p:nvSpPr>
            <p:cNvPr id="8" name="TextBox 8"/>
            <p:cNvSpPr txBox="1"/>
            <p:nvPr/>
          </p:nvSpPr>
          <p:spPr>
            <a:xfrm>
              <a:off x="0" y="2104523"/>
              <a:ext cx="13184747" cy="7145888"/>
            </a:xfrm>
            <a:prstGeom prst="rect">
              <a:avLst/>
            </a:prstGeom>
          </p:spPr>
          <p:txBody>
            <a:bodyPr lIns="0" tIns="0" rIns="0" bIns="0" rtlCol="0" anchor="t">
              <a:spAutoFit/>
            </a:bodyPr>
            <a:lstStyle/>
            <a:p>
              <a:pPr algn="just">
                <a:lnSpc>
                  <a:spcPts val="3044"/>
                </a:lnSpc>
                <a:spcBef>
                  <a:spcPts val="2282"/>
                </a:spcBef>
              </a:pPr>
              <a:r>
                <a:rPr lang="en-US" sz="2099" dirty="0">
                  <a:solidFill>
                    <a:srgbClr val="FFFFFF"/>
                  </a:solidFill>
                  <a:latin typeface="Open Sans 1"/>
                </a:rPr>
                <a:t>Born in Cabo Rojo, Puerto Rico. He studied a B.S. in Pre-medical (1994), M.S. with a concentration in Biology, (Mycology- 1997) and a Ph.D. in Biological Oceanography with a concentration in Marine Botany (2009) at UPRM. He has 26 years of experience as a teacher at the University Level. Scientific contributions include the description of new genera and species of macroalgae from the Caribbean and the Atlantic Ocean, providing research experiences to undergraduate students in the areas of phycology (systematics of macroalgae), mycology (environmental contaminants, fungi in food, aquatic fungi, mangrove endophytic fungi and sea grasses). He has participated in local, national and international conferences throughout his Academic Career. He is currently an Associate Professor at the University of Puerto Rico at </a:t>
              </a:r>
              <a:r>
                <a:rPr lang="en-US" sz="2099" dirty="0" err="1">
                  <a:solidFill>
                    <a:srgbClr val="FFFFFF"/>
                  </a:solidFill>
                  <a:latin typeface="Open Sans 1"/>
                </a:rPr>
                <a:t>Cayey</a:t>
              </a:r>
              <a:r>
                <a:rPr lang="en-US" sz="2099" dirty="0">
                  <a:solidFill>
                    <a:srgbClr val="FFFFFF"/>
                  </a:solidFill>
                  <a:latin typeface="Open Sans 1"/>
                </a:rPr>
                <a:t> where he teaches courses in Genetics, Medical Mycology, Economic Mycology, Introduction to Marine Botany, Introduction to Molecular Systematics and Introduction to Biological Research.</a:t>
              </a:r>
            </a:p>
          </p:txBody>
        </p:sp>
      </p:grpSp>
      <p:sp>
        <p:nvSpPr>
          <p:cNvPr id="9" name="TextBox 9"/>
          <p:cNvSpPr txBox="1"/>
          <p:nvPr/>
        </p:nvSpPr>
        <p:spPr>
          <a:xfrm>
            <a:off x="995147" y="805972"/>
            <a:ext cx="4964347" cy="1216230"/>
          </a:xfrm>
          <a:prstGeom prst="rect">
            <a:avLst/>
          </a:prstGeom>
        </p:spPr>
        <p:txBody>
          <a:bodyPr lIns="0" tIns="0" rIns="0" bIns="0" rtlCol="0" anchor="t">
            <a:spAutoFit/>
          </a:bodyPr>
          <a:lstStyle/>
          <a:p>
            <a:pPr marL="0" lvl="0" indent="0" algn="l">
              <a:lnSpc>
                <a:spcPts val="4662"/>
              </a:lnSpc>
              <a:spcBef>
                <a:spcPct val="0"/>
              </a:spcBef>
            </a:pPr>
            <a:r>
              <a:rPr lang="en-US" sz="4200" u="sng" spc="-105" dirty="0">
                <a:solidFill>
                  <a:srgbClr val="FFFFFF"/>
                </a:solidFill>
                <a:latin typeface="HK Grotesk Bold Bold"/>
              </a:rPr>
              <a:t>Puerto Rican Mycologist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pic>
        <p:nvPicPr>
          <p:cNvPr id="5" name="Picture 5"/>
          <p:cNvPicPr>
            <a:picLocks noChangeAspect="1"/>
          </p:cNvPicPr>
          <p:nvPr/>
        </p:nvPicPr>
        <p:blipFill>
          <a:blip r:embed="rId4"/>
          <a:srcRect/>
          <a:stretch>
            <a:fillRect/>
          </a:stretch>
        </p:blipFill>
        <p:spPr>
          <a:xfrm>
            <a:off x="1028700" y="2763884"/>
            <a:ext cx="4226041" cy="5669080"/>
          </a:xfrm>
          <a:prstGeom prst="rect">
            <a:avLst/>
          </a:prstGeom>
        </p:spPr>
      </p:pic>
      <p:grpSp>
        <p:nvGrpSpPr>
          <p:cNvPr id="6" name="Group 6"/>
          <p:cNvGrpSpPr/>
          <p:nvPr/>
        </p:nvGrpSpPr>
        <p:grpSpPr>
          <a:xfrm>
            <a:off x="5673826" y="2973972"/>
            <a:ext cx="12948510" cy="6049327"/>
            <a:chOff x="0" y="161925"/>
            <a:chExt cx="17264680" cy="8065770"/>
          </a:xfrm>
        </p:grpSpPr>
        <p:sp>
          <p:nvSpPr>
            <p:cNvPr id="7" name="TextBox 7"/>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dirty="0">
                  <a:solidFill>
                    <a:srgbClr val="FFFFFF"/>
                  </a:solidFill>
                  <a:latin typeface="HK Grotesk Bold Bold"/>
                </a:rPr>
                <a:t>Dr. Sharon Cantrell </a:t>
              </a:r>
            </a:p>
            <a:p>
              <a:pPr marL="0" lvl="0" indent="0" algn="l">
                <a:lnSpc>
                  <a:spcPts val="6934"/>
                </a:lnSpc>
                <a:spcBef>
                  <a:spcPct val="0"/>
                </a:spcBef>
              </a:pPr>
              <a:endParaRPr lang="en-US" sz="7300" spc="-182" dirty="0">
                <a:solidFill>
                  <a:srgbClr val="FFFFFF"/>
                </a:solidFill>
                <a:latin typeface="HK Grotesk Bold Bold"/>
              </a:endParaRPr>
            </a:p>
          </p:txBody>
        </p:sp>
        <p:sp>
          <p:nvSpPr>
            <p:cNvPr id="8" name="TextBox 8"/>
            <p:cNvSpPr txBox="1"/>
            <p:nvPr/>
          </p:nvSpPr>
          <p:spPr>
            <a:xfrm>
              <a:off x="0" y="3269072"/>
              <a:ext cx="15524723" cy="4958623"/>
            </a:xfrm>
            <a:prstGeom prst="rect">
              <a:avLst/>
            </a:prstGeom>
          </p:spPr>
          <p:txBody>
            <a:bodyPr lIns="0" tIns="0" rIns="0" bIns="0" rtlCol="0" anchor="t">
              <a:spAutoFit/>
            </a:bodyPr>
            <a:lstStyle/>
            <a:p>
              <a:pPr>
                <a:lnSpc>
                  <a:spcPts val="3334"/>
                </a:lnSpc>
                <a:spcBef>
                  <a:spcPts val="2500"/>
                </a:spcBef>
              </a:pPr>
              <a:r>
                <a:rPr lang="en-US" sz="2299" dirty="0">
                  <a:solidFill>
                    <a:srgbClr val="FFFFFF"/>
                  </a:solidFill>
                  <a:latin typeface="Open Sans 1"/>
                </a:rPr>
                <a:t>She earned a B.S. and an M.S. at the University of Puerto Rico, Mayagüez, and a Ph.D. in Phytopathology at the University of Georgia, where she studied </a:t>
              </a:r>
              <a:r>
                <a:rPr lang="en-US" sz="2299" dirty="0" err="1">
                  <a:solidFill>
                    <a:srgbClr val="FFFFFF"/>
                  </a:solidFill>
                  <a:latin typeface="Open Sans 1"/>
                </a:rPr>
                <a:t>discomycete</a:t>
              </a:r>
              <a:r>
                <a:rPr lang="en-US" sz="2299" dirty="0">
                  <a:solidFill>
                    <a:srgbClr val="FFFFFF"/>
                  </a:solidFill>
                  <a:latin typeface="Open Sans 1"/>
                </a:rPr>
                <a:t> systematics. She is the first Puerto Rican to be president of the Mycological Society of America (MSA). She is a professor at the School of Natural Sciences and Technology at the Universidad del </a:t>
              </a:r>
              <a:r>
                <a:rPr lang="en-US" sz="2299" dirty="0" err="1">
                  <a:solidFill>
                    <a:srgbClr val="FFFFFF"/>
                  </a:solidFill>
                  <a:latin typeface="Open Sans 1"/>
                </a:rPr>
                <a:t>Turabo</a:t>
              </a:r>
              <a:r>
                <a:rPr lang="en-US" sz="2299" dirty="0">
                  <a:solidFill>
                    <a:srgbClr val="FFFFFF"/>
                  </a:solidFill>
                  <a:latin typeface="Open Sans 1"/>
                </a:rPr>
                <a:t> in </a:t>
              </a:r>
              <a:r>
                <a:rPr lang="en-US" sz="2299" dirty="0" err="1">
                  <a:solidFill>
                    <a:srgbClr val="FFFFFF"/>
                  </a:solidFill>
                  <a:latin typeface="Open Sans 1"/>
                </a:rPr>
                <a:t>Gurabo</a:t>
              </a:r>
              <a:r>
                <a:rPr lang="en-US" sz="2299" dirty="0">
                  <a:solidFill>
                    <a:srgbClr val="FFFFFF"/>
                  </a:solidFill>
                  <a:latin typeface="Open Sans 1"/>
                </a:rPr>
                <a:t>, Puerto Rico. Her research is focused on fungal ecology, climate change, extreme environments, taxonomy and systematics.</a:t>
              </a:r>
            </a:p>
            <a:p>
              <a:pPr>
                <a:lnSpc>
                  <a:spcPts val="2610"/>
                </a:lnSpc>
                <a:spcBef>
                  <a:spcPts val="1956"/>
                </a:spcBef>
              </a:pPr>
              <a:endParaRPr lang="en-US" sz="2299" dirty="0">
                <a:solidFill>
                  <a:srgbClr val="FFFFFF"/>
                </a:solidFill>
                <a:latin typeface="Open Sans 1"/>
              </a:endParaRPr>
            </a:p>
            <a:p>
              <a:pPr marL="0" lvl="0" indent="0" algn="l">
                <a:lnSpc>
                  <a:spcPts val="2610"/>
                </a:lnSpc>
                <a:spcBef>
                  <a:spcPts val="1957"/>
                </a:spcBef>
              </a:pPr>
              <a:endParaRPr lang="en-US" sz="2299" dirty="0">
                <a:solidFill>
                  <a:srgbClr val="FFFFFF"/>
                </a:solidFill>
                <a:latin typeface="Open Sans 1"/>
              </a:endParaRPr>
            </a:p>
          </p:txBody>
        </p:sp>
      </p:grpSp>
      <p:sp>
        <p:nvSpPr>
          <p:cNvPr id="10" name="TextBox 9">
            <a:extLst>
              <a:ext uri="{FF2B5EF4-FFF2-40B4-BE49-F238E27FC236}">
                <a16:creationId xmlns:a16="http://schemas.microsoft.com/office/drawing/2014/main" id="{264CE12A-BAEC-5929-D2A3-5AE05C564441}"/>
              </a:ext>
            </a:extLst>
          </p:cNvPr>
          <p:cNvSpPr txBox="1"/>
          <p:nvPr/>
        </p:nvSpPr>
        <p:spPr>
          <a:xfrm>
            <a:off x="1028700" y="1006371"/>
            <a:ext cx="4964347" cy="1216230"/>
          </a:xfrm>
          <a:prstGeom prst="rect">
            <a:avLst/>
          </a:prstGeom>
        </p:spPr>
        <p:txBody>
          <a:bodyPr lIns="0" tIns="0" rIns="0" bIns="0" rtlCol="0" anchor="t">
            <a:spAutoFit/>
          </a:bodyPr>
          <a:lstStyle/>
          <a:p>
            <a:pPr marL="0" lvl="0" indent="0" algn="l">
              <a:lnSpc>
                <a:spcPts val="4662"/>
              </a:lnSpc>
              <a:spcBef>
                <a:spcPct val="0"/>
              </a:spcBef>
            </a:pPr>
            <a:r>
              <a:rPr lang="en-US" sz="4200" u="sng" spc="-105" dirty="0">
                <a:solidFill>
                  <a:srgbClr val="FFFFFF"/>
                </a:solidFill>
                <a:latin typeface="HK Grotesk Bold Bold"/>
              </a:rPr>
              <a:t>Puerto Rican Mycologist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grpSp>
        <p:nvGrpSpPr>
          <p:cNvPr id="5" name="Group 5"/>
          <p:cNvGrpSpPr/>
          <p:nvPr/>
        </p:nvGrpSpPr>
        <p:grpSpPr>
          <a:xfrm>
            <a:off x="5673826" y="2973972"/>
            <a:ext cx="12948510" cy="5281181"/>
            <a:chOff x="0" y="161925"/>
            <a:chExt cx="17264680" cy="7041574"/>
          </a:xfrm>
        </p:grpSpPr>
        <p:sp>
          <p:nvSpPr>
            <p:cNvPr id="6" name="TextBox 6"/>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dirty="0">
                  <a:solidFill>
                    <a:srgbClr val="FFFFFF"/>
                  </a:solidFill>
                  <a:latin typeface="HK Grotesk Bold Bold"/>
                </a:rPr>
                <a:t>Dr. Sofía </a:t>
              </a:r>
              <a:r>
                <a:rPr lang="en-US" sz="7300" spc="-182" dirty="0" err="1">
                  <a:solidFill>
                    <a:srgbClr val="FFFFFF"/>
                  </a:solidFill>
                  <a:latin typeface="HK Grotesk Bold Bold"/>
                </a:rPr>
                <a:t>Macchiaveli</a:t>
              </a:r>
              <a:r>
                <a:rPr lang="en-US" sz="7300" spc="-182" dirty="0">
                  <a:solidFill>
                    <a:srgbClr val="FFFFFF"/>
                  </a:solidFill>
                  <a:latin typeface="HK Grotesk Bold Bold"/>
                </a:rPr>
                <a:t> </a:t>
              </a:r>
            </a:p>
            <a:p>
              <a:pPr marL="0" lvl="0" indent="0" algn="l">
                <a:lnSpc>
                  <a:spcPts val="6934"/>
                </a:lnSpc>
                <a:spcBef>
                  <a:spcPct val="0"/>
                </a:spcBef>
              </a:pPr>
              <a:endParaRPr lang="en-US" sz="7300" spc="-182" dirty="0">
                <a:solidFill>
                  <a:srgbClr val="FFFFFF"/>
                </a:solidFill>
                <a:latin typeface="HK Grotesk Bold Bold"/>
              </a:endParaRPr>
            </a:p>
          </p:txBody>
        </p:sp>
        <p:sp>
          <p:nvSpPr>
            <p:cNvPr id="7" name="TextBox 7"/>
            <p:cNvSpPr txBox="1"/>
            <p:nvPr/>
          </p:nvSpPr>
          <p:spPr>
            <a:xfrm>
              <a:off x="0" y="3250023"/>
              <a:ext cx="15524723" cy="3953476"/>
            </a:xfrm>
            <a:prstGeom prst="rect">
              <a:avLst/>
            </a:prstGeom>
          </p:spPr>
          <p:txBody>
            <a:bodyPr lIns="0" tIns="0" rIns="0" bIns="0" rtlCol="0" anchor="t">
              <a:spAutoFit/>
            </a:bodyPr>
            <a:lstStyle/>
            <a:p>
              <a:pPr>
                <a:lnSpc>
                  <a:spcPts val="3914"/>
                </a:lnSpc>
                <a:spcBef>
                  <a:spcPts val="2934"/>
                </a:spcBef>
              </a:pPr>
              <a:r>
                <a:rPr lang="en-US" sz="2699" dirty="0">
                  <a:solidFill>
                    <a:srgbClr val="FFFFFF"/>
                  </a:solidFill>
                  <a:latin typeface="Open Sans 1"/>
                </a:rPr>
                <a:t>Native of Mayaguez. She completed a bachelor's degree in Biology at the UPR-Mayagüez, where she did research with Dr. </a:t>
              </a:r>
              <a:r>
                <a:rPr lang="en-US" sz="2699" dirty="0" err="1">
                  <a:solidFill>
                    <a:srgbClr val="FFFFFF"/>
                  </a:solidFill>
                  <a:latin typeface="Open Sans 1"/>
                </a:rPr>
                <a:t>Dimuth</a:t>
              </a:r>
              <a:r>
                <a:rPr lang="en-US" sz="2699" dirty="0">
                  <a:solidFill>
                    <a:srgbClr val="FFFFFF"/>
                  </a:solidFill>
                  <a:latin typeface="Open Sans 1"/>
                </a:rPr>
                <a:t> </a:t>
              </a:r>
              <a:r>
                <a:rPr lang="en-US" sz="2699" dirty="0" err="1">
                  <a:solidFill>
                    <a:srgbClr val="FFFFFF"/>
                  </a:solidFill>
                  <a:latin typeface="Open Sans 1"/>
                </a:rPr>
                <a:t>Siritunga</a:t>
              </a:r>
              <a:r>
                <a:rPr lang="en-US" sz="2699" dirty="0">
                  <a:solidFill>
                    <a:srgbClr val="FFFFFF"/>
                  </a:solidFill>
                  <a:latin typeface="Open Sans 1"/>
                </a:rPr>
                <a:t> in the area of Plant Biotechnology. She then completed a PhD at the University of Wisconsin-Madison in Plant Pathology with Dr. Amanda </a:t>
              </a:r>
              <a:r>
                <a:rPr lang="en-US" sz="2699" dirty="0" err="1">
                  <a:solidFill>
                    <a:srgbClr val="FFFFFF"/>
                  </a:solidFill>
                  <a:latin typeface="Open Sans 1"/>
                </a:rPr>
                <a:t>Gevens</a:t>
              </a:r>
              <a:r>
                <a:rPr lang="en-US" sz="2699" dirty="0">
                  <a:solidFill>
                    <a:srgbClr val="FFFFFF"/>
                  </a:solidFill>
                  <a:latin typeface="Open Sans 1"/>
                </a:rPr>
                <a:t>, a potato and vegetable extension specialist. She currently works with the UPRM Agricultural Extension Service.</a:t>
              </a:r>
            </a:p>
          </p:txBody>
        </p:sp>
      </p:grpSp>
      <p:pic>
        <p:nvPicPr>
          <p:cNvPr id="8" name="Picture 8"/>
          <p:cNvPicPr>
            <a:picLocks noChangeAspect="1"/>
          </p:cNvPicPr>
          <p:nvPr/>
        </p:nvPicPr>
        <p:blipFill>
          <a:blip r:embed="rId4"/>
          <a:srcRect/>
          <a:stretch>
            <a:fillRect/>
          </a:stretch>
        </p:blipFill>
        <p:spPr>
          <a:xfrm>
            <a:off x="1028700" y="2852528"/>
            <a:ext cx="3909843" cy="5834689"/>
          </a:xfrm>
          <a:prstGeom prst="rect">
            <a:avLst/>
          </a:prstGeom>
        </p:spPr>
      </p:pic>
      <p:sp>
        <p:nvSpPr>
          <p:cNvPr id="10" name="TextBox 9">
            <a:extLst>
              <a:ext uri="{FF2B5EF4-FFF2-40B4-BE49-F238E27FC236}">
                <a16:creationId xmlns:a16="http://schemas.microsoft.com/office/drawing/2014/main" id="{37230E06-95D4-68E1-F6DE-DA9E02D58E75}"/>
              </a:ext>
            </a:extLst>
          </p:cNvPr>
          <p:cNvSpPr txBox="1"/>
          <p:nvPr/>
        </p:nvSpPr>
        <p:spPr>
          <a:xfrm>
            <a:off x="1028700" y="1006371"/>
            <a:ext cx="4964347" cy="1216230"/>
          </a:xfrm>
          <a:prstGeom prst="rect">
            <a:avLst/>
          </a:prstGeom>
        </p:spPr>
        <p:txBody>
          <a:bodyPr lIns="0" tIns="0" rIns="0" bIns="0" rtlCol="0" anchor="t">
            <a:spAutoFit/>
          </a:bodyPr>
          <a:lstStyle/>
          <a:p>
            <a:pPr marL="0" lvl="0" indent="0" algn="l">
              <a:lnSpc>
                <a:spcPts val="4662"/>
              </a:lnSpc>
              <a:spcBef>
                <a:spcPct val="0"/>
              </a:spcBef>
            </a:pPr>
            <a:r>
              <a:rPr lang="en-US" sz="4200" u="sng" spc="-105" dirty="0">
                <a:solidFill>
                  <a:srgbClr val="FFFFFF"/>
                </a:solidFill>
                <a:latin typeface="HK Grotesk Bold Bold"/>
              </a:rPr>
              <a:t>Puerto Rican Mycologist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pic>
        <p:nvPicPr>
          <p:cNvPr id="5" name="Picture 5"/>
          <p:cNvPicPr>
            <a:picLocks noChangeAspect="1"/>
          </p:cNvPicPr>
          <p:nvPr/>
        </p:nvPicPr>
        <p:blipFill>
          <a:blip r:embed="rId4"/>
          <a:srcRect l="55193" r="3530" b="1577"/>
          <a:stretch>
            <a:fillRect/>
          </a:stretch>
        </p:blipFill>
        <p:spPr>
          <a:xfrm>
            <a:off x="803189" y="2992454"/>
            <a:ext cx="4664676" cy="5811735"/>
          </a:xfrm>
          <a:prstGeom prst="rect">
            <a:avLst/>
          </a:prstGeom>
        </p:spPr>
      </p:pic>
      <p:grpSp>
        <p:nvGrpSpPr>
          <p:cNvPr id="6" name="Group 6"/>
          <p:cNvGrpSpPr/>
          <p:nvPr/>
        </p:nvGrpSpPr>
        <p:grpSpPr>
          <a:xfrm>
            <a:off x="6168096" y="2973972"/>
            <a:ext cx="12948510" cy="5281179"/>
            <a:chOff x="0" y="161925"/>
            <a:chExt cx="17264680" cy="7041572"/>
          </a:xfrm>
        </p:grpSpPr>
        <p:sp>
          <p:nvSpPr>
            <p:cNvPr id="7" name="TextBox 7"/>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a:solidFill>
                    <a:srgbClr val="FFFFFF"/>
                  </a:solidFill>
                  <a:latin typeface="HK Grotesk Bold"/>
                </a:rPr>
                <a:t>Mareli Sanchez Julia </a:t>
              </a:r>
            </a:p>
            <a:p>
              <a:pPr marL="0" lvl="0" indent="0" algn="l">
                <a:lnSpc>
                  <a:spcPts val="6934"/>
                </a:lnSpc>
                <a:spcBef>
                  <a:spcPct val="0"/>
                </a:spcBef>
              </a:pPr>
              <a:endParaRPr lang="en-US" sz="7300" spc="-182">
                <a:solidFill>
                  <a:srgbClr val="FFFFFF"/>
                </a:solidFill>
                <a:latin typeface="HK Grotesk Bold"/>
              </a:endParaRPr>
            </a:p>
          </p:txBody>
        </p:sp>
        <p:sp>
          <p:nvSpPr>
            <p:cNvPr id="8" name="TextBox 8"/>
            <p:cNvSpPr txBox="1"/>
            <p:nvPr/>
          </p:nvSpPr>
          <p:spPr>
            <a:xfrm>
              <a:off x="0" y="3250021"/>
              <a:ext cx="15524723" cy="3953476"/>
            </a:xfrm>
            <a:prstGeom prst="rect">
              <a:avLst/>
            </a:prstGeom>
          </p:spPr>
          <p:txBody>
            <a:bodyPr lIns="0" tIns="0" rIns="0" bIns="0" rtlCol="0" anchor="t">
              <a:spAutoFit/>
            </a:bodyPr>
            <a:lstStyle/>
            <a:p>
              <a:pPr>
                <a:lnSpc>
                  <a:spcPts val="3914"/>
                </a:lnSpc>
                <a:spcBef>
                  <a:spcPts val="2934"/>
                </a:spcBef>
              </a:pPr>
              <a:r>
                <a:rPr lang="en-US" sz="2699" dirty="0">
                  <a:solidFill>
                    <a:srgbClr val="FFFFFF"/>
                  </a:solidFill>
                  <a:latin typeface="Open Sans 1"/>
                </a:rPr>
                <a:t>Originally from San Juan, Puerto Rico. She earned a BA in Environmental Studies and Biology from Wofford College. She is currently a doctoral candidate at Tulane University. Her research focuses on how soil properties and plant biometric traits influence the assembly and diversity of plant symbiotic fungi, both in species-rich tropical forests and species-poor coastal mangroves. .</a:t>
              </a:r>
            </a:p>
          </p:txBody>
        </p:sp>
      </p:grpSp>
      <p:sp>
        <p:nvSpPr>
          <p:cNvPr id="10" name="TextBox 9">
            <a:extLst>
              <a:ext uri="{FF2B5EF4-FFF2-40B4-BE49-F238E27FC236}">
                <a16:creationId xmlns:a16="http://schemas.microsoft.com/office/drawing/2014/main" id="{4F22B975-3A4C-4D93-B98F-68B1E190DE86}"/>
              </a:ext>
            </a:extLst>
          </p:cNvPr>
          <p:cNvSpPr txBox="1"/>
          <p:nvPr/>
        </p:nvSpPr>
        <p:spPr>
          <a:xfrm>
            <a:off x="1028700" y="1006371"/>
            <a:ext cx="4964347" cy="1216230"/>
          </a:xfrm>
          <a:prstGeom prst="rect">
            <a:avLst/>
          </a:prstGeom>
        </p:spPr>
        <p:txBody>
          <a:bodyPr lIns="0" tIns="0" rIns="0" bIns="0" rtlCol="0" anchor="t">
            <a:spAutoFit/>
          </a:bodyPr>
          <a:lstStyle/>
          <a:p>
            <a:pPr marL="0" lvl="0" indent="0" algn="l">
              <a:lnSpc>
                <a:spcPts val="4662"/>
              </a:lnSpc>
              <a:spcBef>
                <a:spcPct val="0"/>
              </a:spcBef>
            </a:pPr>
            <a:r>
              <a:rPr lang="en-US" sz="4200" u="sng" spc="-105" dirty="0">
                <a:solidFill>
                  <a:srgbClr val="FFFFFF"/>
                </a:solidFill>
                <a:latin typeface="HK Grotesk Bold Bold"/>
              </a:rPr>
              <a:t>Puerto Rican Mycologist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98362" y="8897362"/>
            <a:ext cx="721877" cy="721877"/>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3411" y="634011"/>
            <a:ext cx="1789901" cy="1291983"/>
          </a:xfrm>
          <a:prstGeom prst="rect">
            <a:avLst/>
          </a:prstGeom>
        </p:spPr>
      </p:pic>
      <p:grpSp>
        <p:nvGrpSpPr>
          <p:cNvPr id="5" name="Group 5"/>
          <p:cNvGrpSpPr/>
          <p:nvPr/>
        </p:nvGrpSpPr>
        <p:grpSpPr>
          <a:xfrm>
            <a:off x="6168096" y="2973972"/>
            <a:ext cx="12948510" cy="10061784"/>
            <a:chOff x="0" y="161925"/>
            <a:chExt cx="17264680" cy="13415711"/>
          </a:xfrm>
        </p:grpSpPr>
        <p:sp>
          <p:nvSpPr>
            <p:cNvPr id="6" name="TextBox 6"/>
            <p:cNvSpPr txBox="1"/>
            <p:nvPr/>
          </p:nvSpPr>
          <p:spPr>
            <a:xfrm>
              <a:off x="0" y="161925"/>
              <a:ext cx="17264680" cy="2495257"/>
            </a:xfrm>
            <a:prstGeom prst="rect">
              <a:avLst/>
            </a:prstGeom>
          </p:spPr>
          <p:txBody>
            <a:bodyPr lIns="0" tIns="0" rIns="0" bIns="0" rtlCol="0" anchor="t">
              <a:spAutoFit/>
            </a:bodyPr>
            <a:lstStyle/>
            <a:p>
              <a:pPr>
                <a:lnSpc>
                  <a:spcPts val="6935"/>
                </a:lnSpc>
              </a:pPr>
              <a:r>
                <a:rPr lang="en-US" sz="7300" spc="-182" dirty="0">
                  <a:solidFill>
                    <a:srgbClr val="FFFFFF"/>
                  </a:solidFill>
                  <a:latin typeface="HK Grotesk Bold"/>
                </a:rPr>
                <a:t>Dr. Nicole Colón </a:t>
              </a:r>
              <a:r>
                <a:rPr lang="en-US" sz="7300" spc="-182" dirty="0" err="1">
                  <a:solidFill>
                    <a:srgbClr val="FFFFFF"/>
                  </a:solidFill>
                  <a:latin typeface="HK Grotesk Bold"/>
                </a:rPr>
                <a:t>Carrión</a:t>
              </a:r>
              <a:r>
                <a:rPr lang="en-US" sz="7300" spc="-182" dirty="0">
                  <a:solidFill>
                    <a:srgbClr val="FFFFFF"/>
                  </a:solidFill>
                  <a:latin typeface="HK Grotesk Bold"/>
                </a:rPr>
                <a:t> </a:t>
              </a:r>
            </a:p>
            <a:p>
              <a:pPr marL="0" lvl="0" indent="0" algn="l">
                <a:lnSpc>
                  <a:spcPts val="6934"/>
                </a:lnSpc>
                <a:spcBef>
                  <a:spcPct val="0"/>
                </a:spcBef>
              </a:pPr>
              <a:endParaRPr lang="en-US" sz="7300" spc="-182" dirty="0">
                <a:solidFill>
                  <a:srgbClr val="FFFFFF"/>
                </a:solidFill>
                <a:latin typeface="HK Grotesk Bold"/>
              </a:endParaRPr>
            </a:p>
          </p:txBody>
        </p:sp>
        <p:sp>
          <p:nvSpPr>
            <p:cNvPr id="7" name="TextBox 7"/>
            <p:cNvSpPr txBox="1"/>
            <p:nvPr/>
          </p:nvSpPr>
          <p:spPr>
            <a:xfrm>
              <a:off x="0" y="3250023"/>
              <a:ext cx="15524723" cy="10327613"/>
            </a:xfrm>
            <a:prstGeom prst="rect">
              <a:avLst/>
            </a:prstGeom>
          </p:spPr>
          <p:txBody>
            <a:bodyPr lIns="0" tIns="0" rIns="0" bIns="0" rtlCol="0" anchor="t">
              <a:spAutoFit/>
            </a:bodyPr>
            <a:lstStyle/>
            <a:p>
              <a:pPr>
                <a:lnSpc>
                  <a:spcPts val="3914"/>
                </a:lnSpc>
                <a:spcBef>
                  <a:spcPts val="2934"/>
                </a:spcBef>
              </a:pPr>
              <a:r>
                <a:rPr lang="en-US" sz="2699" dirty="0">
                  <a:solidFill>
                    <a:srgbClr val="FFFFFF"/>
                  </a:solidFill>
                  <a:latin typeface="Open Sans 1"/>
                </a:rPr>
                <a:t>Originally from Caguas, PR. I completed my bachelor's degree in Natural Sciences, with a concentration in Biology at the University of Puerto Rico at </a:t>
              </a:r>
              <a:r>
                <a:rPr lang="en-US" sz="2699" dirty="0" err="1">
                  <a:solidFill>
                    <a:srgbClr val="FFFFFF"/>
                  </a:solidFill>
                  <a:latin typeface="Open Sans 1"/>
                </a:rPr>
                <a:t>Cayey</a:t>
              </a:r>
              <a:r>
                <a:rPr lang="en-US" sz="2699" dirty="0">
                  <a:solidFill>
                    <a:srgbClr val="FFFFFF"/>
                  </a:solidFill>
                  <a:latin typeface="Open Sans 1"/>
                </a:rPr>
                <a:t>. I completed my Ph.D. in plant pathology with a university education certification at the University of Arizona. In my research I sought to understand how climate change affects the symbiotic relationships between endophytic fungi and plants, in tropical forests and agroecosystems. I currently work at Corteva </a:t>
              </a:r>
              <a:r>
                <a:rPr lang="en-US" sz="2699" dirty="0" err="1">
                  <a:solidFill>
                    <a:srgbClr val="FFFFFF"/>
                  </a:solidFill>
                  <a:latin typeface="Open Sans 1"/>
                </a:rPr>
                <a:t>AgriScience</a:t>
              </a:r>
              <a:r>
                <a:rPr lang="en-US" sz="2699" dirty="0">
                  <a:solidFill>
                    <a:srgbClr val="FFFFFF"/>
                  </a:solidFill>
                  <a:latin typeface="Open Sans 1"/>
                </a:rPr>
                <a:t> as a Plant Pathologist Research Investigator. </a:t>
              </a:r>
            </a:p>
            <a:p>
              <a:pPr>
                <a:lnSpc>
                  <a:spcPts val="3914"/>
                </a:lnSpc>
                <a:spcBef>
                  <a:spcPts val="2934"/>
                </a:spcBef>
              </a:pPr>
              <a:endParaRPr lang="en-US" sz="2699" dirty="0">
                <a:solidFill>
                  <a:srgbClr val="FFFFFF"/>
                </a:solidFill>
                <a:latin typeface="Open Sans 1"/>
              </a:endParaRPr>
            </a:p>
            <a:p>
              <a:pPr>
                <a:lnSpc>
                  <a:spcPts val="3189"/>
                </a:lnSpc>
                <a:spcBef>
                  <a:spcPts val="2391"/>
                </a:spcBef>
              </a:pPr>
              <a:endParaRPr lang="en-US" sz="2699" dirty="0">
                <a:solidFill>
                  <a:srgbClr val="FFFFFF"/>
                </a:solidFill>
                <a:latin typeface="Open Sans 1"/>
              </a:endParaRPr>
            </a:p>
            <a:p>
              <a:pPr>
                <a:lnSpc>
                  <a:spcPts val="3189"/>
                </a:lnSpc>
                <a:spcBef>
                  <a:spcPts val="2391"/>
                </a:spcBef>
              </a:pPr>
              <a:endParaRPr lang="en-US" sz="2699" dirty="0">
                <a:solidFill>
                  <a:srgbClr val="FFFFFF"/>
                </a:solidFill>
                <a:latin typeface="Open Sans 1"/>
              </a:endParaRPr>
            </a:p>
            <a:p>
              <a:pPr>
                <a:lnSpc>
                  <a:spcPts val="3189"/>
                </a:lnSpc>
                <a:spcBef>
                  <a:spcPts val="2391"/>
                </a:spcBef>
              </a:pPr>
              <a:endParaRPr lang="en-US" sz="2699" dirty="0">
                <a:solidFill>
                  <a:srgbClr val="FFFFFF"/>
                </a:solidFill>
                <a:latin typeface="Open Sans 1"/>
              </a:endParaRPr>
            </a:p>
            <a:p>
              <a:pPr marL="0" lvl="0" indent="0" algn="l">
                <a:lnSpc>
                  <a:spcPts val="3189"/>
                </a:lnSpc>
                <a:spcBef>
                  <a:spcPts val="2392"/>
                </a:spcBef>
              </a:pPr>
              <a:endParaRPr lang="en-US" sz="2699" dirty="0">
                <a:solidFill>
                  <a:srgbClr val="FFFFFF"/>
                </a:solidFill>
                <a:latin typeface="Open Sans 1"/>
              </a:endParaRPr>
            </a:p>
          </p:txBody>
        </p:sp>
      </p:grpSp>
      <p:pic>
        <p:nvPicPr>
          <p:cNvPr id="9" name="Picture 9"/>
          <p:cNvPicPr>
            <a:picLocks noChangeAspect="1"/>
          </p:cNvPicPr>
          <p:nvPr/>
        </p:nvPicPr>
        <p:blipFill>
          <a:blip r:embed="rId4"/>
          <a:srcRect l="21563" r="21563"/>
          <a:stretch>
            <a:fillRect/>
          </a:stretch>
        </p:blipFill>
        <p:spPr>
          <a:xfrm>
            <a:off x="579717" y="3061527"/>
            <a:ext cx="4675343" cy="5477035"/>
          </a:xfrm>
          <a:prstGeom prst="rect">
            <a:avLst/>
          </a:prstGeom>
        </p:spPr>
      </p:pic>
      <p:sp>
        <p:nvSpPr>
          <p:cNvPr id="10" name="TextBox 9">
            <a:extLst>
              <a:ext uri="{FF2B5EF4-FFF2-40B4-BE49-F238E27FC236}">
                <a16:creationId xmlns:a16="http://schemas.microsoft.com/office/drawing/2014/main" id="{03CFDF02-683F-0C08-1616-0D17DF37B222}"/>
              </a:ext>
            </a:extLst>
          </p:cNvPr>
          <p:cNvSpPr txBox="1"/>
          <p:nvPr/>
        </p:nvSpPr>
        <p:spPr>
          <a:xfrm>
            <a:off x="1028700" y="1006371"/>
            <a:ext cx="4964347" cy="1216230"/>
          </a:xfrm>
          <a:prstGeom prst="rect">
            <a:avLst/>
          </a:prstGeom>
        </p:spPr>
        <p:txBody>
          <a:bodyPr lIns="0" tIns="0" rIns="0" bIns="0" rtlCol="0" anchor="t">
            <a:spAutoFit/>
          </a:bodyPr>
          <a:lstStyle/>
          <a:p>
            <a:pPr marL="0" lvl="0" indent="0" algn="l">
              <a:lnSpc>
                <a:spcPts val="4662"/>
              </a:lnSpc>
              <a:spcBef>
                <a:spcPct val="0"/>
              </a:spcBef>
            </a:pPr>
            <a:r>
              <a:rPr lang="en-US" sz="4200" u="sng" spc="-105" dirty="0">
                <a:solidFill>
                  <a:srgbClr val="FFFFFF"/>
                </a:solidFill>
                <a:latin typeface="HK Grotesk Bold Bold"/>
              </a:rPr>
              <a:t>Puerto Rican Mycologist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grpSp>
        <p:nvGrpSpPr>
          <p:cNvPr id="6" name="Group 6"/>
          <p:cNvGrpSpPr/>
          <p:nvPr/>
        </p:nvGrpSpPr>
        <p:grpSpPr>
          <a:xfrm>
            <a:off x="4784784" y="707779"/>
            <a:ext cx="7736787" cy="2650340"/>
            <a:chOff x="0" y="-76200"/>
            <a:chExt cx="10315716" cy="3533786"/>
          </a:xfrm>
        </p:grpSpPr>
        <p:sp>
          <p:nvSpPr>
            <p:cNvPr id="7" name="TextBox 7"/>
            <p:cNvSpPr txBox="1"/>
            <p:nvPr/>
          </p:nvSpPr>
          <p:spPr>
            <a:xfrm>
              <a:off x="0" y="2654087"/>
              <a:ext cx="1031571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9466196"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Fungi</a:t>
              </a:r>
            </a:p>
          </p:txBody>
        </p:sp>
      </p:grpSp>
      <p:sp>
        <p:nvSpPr>
          <p:cNvPr id="9" name="TextBox 9"/>
          <p:cNvSpPr txBox="1"/>
          <p:nvPr/>
        </p:nvSpPr>
        <p:spPr>
          <a:xfrm>
            <a:off x="1938547" y="3291443"/>
            <a:ext cx="11714421" cy="4869795"/>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Open Sans 2"/>
              </a:rPr>
              <a:t>Eukaryotic organisms</a:t>
            </a:r>
          </a:p>
          <a:p>
            <a:pPr algn="just">
              <a:lnSpc>
                <a:spcPts val="4759"/>
              </a:lnSpc>
            </a:pPr>
            <a:endParaRPr lang="en-US" sz="3399" dirty="0">
              <a:solidFill>
                <a:srgbClr val="000000"/>
              </a:solidFill>
              <a:latin typeface="Open Sans 2"/>
            </a:endParaRPr>
          </a:p>
          <a:p>
            <a:pPr marL="734059" lvl="1" indent="-367030" algn="just">
              <a:lnSpc>
                <a:spcPts val="4759"/>
              </a:lnSpc>
              <a:buFont typeface="Arial"/>
              <a:buChar char="•"/>
            </a:pPr>
            <a:r>
              <a:rPr lang="en-US" sz="3399" dirty="0">
                <a:solidFill>
                  <a:srgbClr val="000000"/>
                </a:solidFill>
                <a:latin typeface="Arimo"/>
              </a:rPr>
              <a:t>Belong to the Fungi Kingdom </a:t>
            </a:r>
          </a:p>
          <a:p>
            <a:pPr algn="just">
              <a:lnSpc>
                <a:spcPts val="4759"/>
              </a:lnSpc>
            </a:pPr>
            <a:endParaRPr lang="en-US" sz="3399" dirty="0">
              <a:solidFill>
                <a:srgbClr val="000000"/>
              </a:solidFill>
              <a:latin typeface="Arimo"/>
            </a:endParaRPr>
          </a:p>
          <a:p>
            <a:pPr marL="734059" lvl="1" indent="-367030" algn="just">
              <a:lnSpc>
                <a:spcPts val="4759"/>
              </a:lnSpc>
              <a:buFont typeface="Arial"/>
              <a:buChar char="•"/>
            </a:pPr>
            <a:r>
              <a:rPr lang="en-US" sz="3399" dirty="0">
                <a:solidFill>
                  <a:srgbClr val="000000"/>
                </a:solidFill>
                <a:latin typeface="Open Sans 2"/>
              </a:rPr>
              <a:t>Cosmopolitans</a:t>
            </a:r>
          </a:p>
          <a:p>
            <a:pPr algn="just">
              <a:lnSpc>
                <a:spcPts val="4759"/>
              </a:lnSpc>
            </a:pPr>
            <a:endParaRPr lang="en-US" sz="3399" dirty="0">
              <a:solidFill>
                <a:srgbClr val="000000"/>
              </a:solidFill>
              <a:latin typeface="Open Sans 2"/>
            </a:endParaRPr>
          </a:p>
          <a:p>
            <a:pPr marL="734059" lvl="1" indent="-367030" algn="just">
              <a:lnSpc>
                <a:spcPts val="4759"/>
              </a:lnSpc>
              <a:buFont typeface="Arial"/>
              <a:buChar char="•"/>
            </a:pPr>
            <a:r>
              <a:rPr lang="en-US" sz="3399" dirty="0">
                <a:solidFill>
                  <a:srgbClr val="000000"/>
                </a:solidFill>
                <a:latin typeface="Arimo"/>
              </a:rPr>
              <a:t>Play important roles</a:t>
            </a:r>
          </a:p>
          <a:p>
            <a:pPr algn="just">
              <a:lnSpc>
                <a:spcPts val="4759"/>
              </a:lnSpc>
            </a:pPr>
            <a:endParaRPr lang="en-US" sz="3399" dirty="0">
              <a:solidFill>
                <a:srgbClr val="000000"/>
              </a:solidFill>
              <a:latin typeface="Arimo"/>
            </a:endParaRPr>
          </a:p>
        </p:txBody>
      </p:sp>
      <p:sp>
        <p:nvSpPr>
          <p:cNvPr id="10" name="TextBox 10"/>
          <p:cNvSpPr txBox="1"/>
          <p:nvPr/>
        </p:nvSpPr>
        <p:spPr>
          <a:xfrm>
            <a:off x="15649830" y="9810410"/>
            <a:ext cx="2332881" cy="2571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pic>
        <p:nvPicPr>
          <p:cNvPr id="11" name="Picture 10">
            <a:extLst>
              <a:ext uri="{FF2B5EF4-FFF2-40B4-BE49-F238E27FC236}">
                <a16:creationId xmlns:a16="http://schemas.microsoft.com/office/drawing/2014/main" id="{7342D1D5-26A5-73FA-DB0B-3FE6BC3DB66A}"/>
              </a:ext>
            </a:extLst>
          </p:cNvPr>
          <p:cNvPicPr>
            <a:picLocks noChangeAspect="1"/>
          </p:cNvPicPr>
          <p:nvPr/>
        </p:nvPicPr>
        <p:blipFill rotWithShape="1">
          <a:blip r:embed="rId3"/>
          <a:srcRect t="25571" r="51961"/>
          <a:stretch/>
        </p:blipFill>
        <p:spPr>
          <a:xfrm>
            <a:off x="10138419" y="2776081"/>
            <a:ext cx="7029097" cy="60986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sp>
        <p:nvSpPr>
          <p:cNvPr id="7" name="TextBox 7"/>
          <p:cNvSpPr txBox="1"/>
          <p:nvPr/>
        </p:nvSpPr>
        <p:spPr>
          <a:xfrm>
            <a:off x="2590800" y="723900"/>
            <a:ext cx="11397738" cy="1325619"/>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Diversity of fungi</a:t>
            </a:r>
          </a:p>
        </p:txBody>
      </p:sp>
      <p:sp>
        <p:nvSpPr>
          <p:cNvPr id="8" name="TextBox 8"/>
          <p:cNvSpPr txBox="1"/>
          <p:nvPr/>
        </p:nvSpPr>
        <p:spPr>
          <a:xfrm>
            <a:off x="1938547" y="3291443"/>
            <a:ext cx="11714421" cy="4883068"/>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Open Sans 2"/>
              </a:rPr>
              <a:t>18% of all species on Earth</a:t>
            </a:r>
          </a:p>
          <a:p>
            <a:pPr algn="just">
              <a:lnSpc>
                <a:spcPts val="4759"/>
              </a:lnSpc>
            </a:pPr>
            <a:endParaRPr lang="en-US" sz="3399" dirty="0">
              <a:solidFill>
                <a:srgbClr val="000000"/>
              </a:solidFill>
              <a:latin typeface="Open Sans 2"/>
            </a:endParaRPr>
          </a:p>
          <a:p>
            <a:pPr marL="734059" lvl="1" indent="-367030" algn="just">
              <a:lnSpc>
                <a:spcPts val="4759"/>
              </a:lnSpc>
              <a:buFont typeface="Arial"/>
              <a:buChar char="•"/>
            </a:pPr>
            <a:r>
              <a:rPr lang="en-US" sz="3399" dirty="0">
                <a:solidFill>
                  <a:srgbClr val="000000"/>
                </a:solidFill>
                <a:latin typeface="Open Sans 2"/>
              </a:rPr>
              <a:t>1.5 </a:t>
            </a:r>
            <a:r>
              <a:rPr lang="en-US" sz="3399" dirty="0" err="1">
                <a:solidFill>
                  <a:srgbClr val="000000"/>
                </a:solidFill>
                <a:latin typeface="Open Sans 2"/>
              </a:rPr>
              <a:t>millon</a:t>
            </a:r>
            <a:r>
              <a:rPr lang="en-US" sz="3399" dirty="0">
                <a:solidFill>
                  <a:srgbClr val="000000"/>
                </a:solidFill>
                <a:latin typeface="Open Sans 2"/>
              </a:rPr>
              <a:t> of species</a:t>
            </a:r>
          </a:p>
          <a:p>
            <a:pPr marL="367029" lvl="1" algn="just">
              <a:lnSpc>
                <a:spcPts val="4759"/>
              </a:lnSpc>
            </a:pPr>
            <a:endParaRPr lang="en-US" sz="3399" dirty="0">
              <a:solidFill>
                <a:srgbClr val="000000"/>
              </a:solidFill>
              <a:latin typeface="Open Sans 2"/>
            </a:endParaRPr>
          </a:p>
          <a:p>
            <a:pPr marL="734059" lvl="1" indent="-367030" algn="just">
              <a:lnSpc>
                <a:spcPts val="4759"/>
              </a:lnSpc>
              <a:buFont typeface="Arial"/>
              <a:buChar char="•"/>
            </a:pPr>
            <a:r>
              <a:rPr lang="en-US" sz="3399" dirty="0">
                <a:solidFill>
                  <a:srgbClr val="000000"/>
                </a:solidFill>
                <a:latin typeface="Open Sans 2"/>
              </a:rPr>
              <a:t>Only 25,000 to 80,000 have been identified</a:t>
            </a:r>
          </a:p>
          <a:p>
            <a:pPr algn="just">
              <a:lnSpc>
                <a:spcPts val="4759"/>
              </a:lnSpc>
            </a:pPr>
            <a:endParaRPr lang="en-US" sz="3399" dirty="0">
              <a:solidFill>
                <a:srgbClr val="000000"/>
              </a:solidFill>
              <a:latin typeface="Open Sans 2"/>
            </a:endParaRPr>
          </a:p>
          <a:p>
            <a:pPr marL="734059" lvl="1" indent="-367030" algn="just">
              <a:lnSpc>
                <a:spcPts val="4759"/>
              </a:lnSpc>
              <a:buFont typeface="Arial"/>
              <a:buChar char="•"/>
            </a:pPr>
            <a:r>
              <a:rPr lang="en-US" sz="3399" dirty="0">
                <a:solidFill>
                  <a:srgbClr val="000000"/>
                </a:solidFill>
                <a:latin typeface="Open Sans 2"/>
              </a:rPr>
              <a:t>Have diverse morphologies and structures</a:t>
            </a:r>
          </a:p>
          <a:p>
            <a:pPr algn="just">
              <a:lnSpc>
                <a:spcPts val="4759"/>
              </a:lnSpc>
            </a:pPr>
            <a:endParaRPr lang="en-US" sz="3399" dirty="0">
              <a:solidFill>
                <a:srgbClr val="000000"/>
              </a:solidFill>
              <a:latin typeface="Open Sans 2"/>
            </a:endParaRPr>
          </a:p>
        </p:txBody>
      </p:sp>
      <p:pic>
        <p:nvPicPr>
          <p:cNvPr id="9" name="Picture 9"/>
          <p:cNvPicPr>
            <a:picLocks noChangeAspect="1"/>
          </p:cNvPicPr>
          <p:nvPr/>
        </p:nvPicPr>
        <p:blipFill>
          <a:blip r:embed="rId4"/>
          <a:srcRect l="4683" t="39400" r="52623" b="8415"/>
          <a:stretch>
            <a:fillRect/>
          </a:stretch>
        </p:blipFill>
        <p:spPr>
          <a:xfrm>
            <a:off x="12039600" y="3162300"/>
            <a:ext cx="5912362" cy="5058705"/>
          </a:xfrm>
          <a:prstGeom prst="rect">
            <a:avLst/>
          </a:prstGeom>
        </p:spPr>
      </p:pic>
      <p:sp>
        <p:nvSpPr>
          <p:cNvPr id="5" name="Rectangle 4">
            <a:extLst>
              <a:ext uri="{FF2B5EF4-FFF2-40B4-BE49-F238E27FC236}">
                <a16:creationId xmlns:a16="http://schemas.microsoft.com/office/drawing/2014/main" id="{3CB13B66-017A-6755-09EB-FE64C570F67B}"/>
              </a:ext>
            </a:extLst>
          </p:cNvPr>
          <p:cNvSpPr/>
          <p:nvPr/>
        </p:nvSpPr>
        <p:spPr>
          <a:xfrm>
            <a:off x="13988538" y="4838700"/>
            <a:ext cx="2546862"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D946C8C-78BB-49BE-060E-E06375C46EDD}"/>
              </a:ext>
            </a:extLst>
          </p:cNvPr>
          <p:cNvSpPr/>
          <p:nvPr/>
        </p:nvSpPr>
        <p:spPr>
          <a:xfrm>
            <a:off x="14223488" y="5143500"/>
            <a:ext cx="2013462"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123BE6B-F420-B324-D29D-FA342211915E}"/>
              </a:ext>
            </a:extLst>
          </p:cNvPr>
          <p:cNvSpPr txBox="1"/>
          <p:nvPr/>
        </p:nvSpPr>
        <p:spPr>
          <a:xfrm>
            <a:off x="14265756" y="4722156"/>
            <a:ext cx="1928926" cy="1938992"/>
          </a:xfrm>
          <a:prstGeom prst="rect">
            <a:avLst/>
          </a:prstGeom>
          <a:noFill/>
        </p:spPr>
        <p:txBody>
          <a:bodyPr wrap="none" rtlCol="0">
            <a:spAutoFit/>
          </a:bodyPr>
          <a:lstStyle/>
          <a:p>
            <a:pPr algn="ctr"/>
            <a:r>
              <a:rPr lang="en-US" sz="4000" dirty="0"/>
              <a:t>SPECIES </a:t>
            </a:r>
          </a:p>
          <a:p>
            <a:pPr algn="ctr"/>
            <a:r>
              <a:rPr lang="en-US" sz="4000" dirty="0"/>
              <a:t>ON </a:t>
            </a:r>
          </a:p>
          <a:p>
            <a:pPr algn="ctr"/>
            <a:r>
              <a:rPr lang="en-US" sz="4000" dirty="0"/>
              <a:t>EARTH</a:t>
            </a:r>
          </a:p>
        </p:txBody>
      </p:sp>
      <p:sp>
        <p:nvSpPr>
          <p:cNvPr id="12" name="TextBox 10">
            <a:extLst>
              <a:ext uri="{FF2B5EF4-FFF2-40B4-BE49-F238E27FC236}">
                <a16:creationId xmlns:a16="http://schemas.microsoft.com/office/drawing/2014/main" id="{C208C942-55BF-D534-ECD6-1E06B57848AD}"/>
              </a:ext>
            </a:extLst>
          </p:cNvPr>
          <p:cNvSpPr txBox="1"/>
          <p:nvPr/>
        </p:nvSpPr>
        <p:spPr>
          <a:xfrm>
            <a:off x="15649830" y="9810410"/>
            <a:ext cx="2332881" cy="2571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624" r="14078"/>
          <a:stretch>
            <a:fillRect/>
          </a:stretch>
        </p:blipFill>
        <p:spPr>
          <a:xfrm>
            <a:off x="0" y="6356958"/>
            <a:ext cx="4112045" cy="3930042"/>
          </a:xfrm>
          <a:prstGeom prst="rect">
            <a:avLst/>
          </a:prstGeom>
        </p:spPr>
      </p:pic>
      <p:pic>
        <p:nvPicPr>
          <p:cNvPr id="3" name="Picture 3"/>
          <p:cNvPicPr>
            <a:picLocks noChangeAspect="1"/>
          </p:cNvPicPr>
          <p:nvPr/>
        </p:nvPicPr>
        <p:blipFill>
          <a:blip r:embed="rId4"/>
          <a:srcRect l="11823" r="35086"/>
          <a:stretch>
            <a:fillRect/>
          </a:stretch>
        </p:blipFill>
        <p:spPr>
          <a:xfrm>
            <a:off x="15588612" y="6355150"/>
            <a:ext cx="2815428" cy="3930946"/>
          </a:xfrm>
          <a:prstGeom prst="rect">
            <a:avLst/>
          </a:prstGeom>
        </p:spPr>
      </p:pic>
      <p:pic>
        <p:nvPicPr>
          <p:cNvPr id="4" name="Picture 4"/>
          <p:cNvPicPr>
            <a:picLocks noChangeAspect="1"/>
          </p:cNvPicPr>
          <p:nvPr/>
        </p:nvPicPr>
        <p:blipFill>
          <a:blip r:embed="rId5"/>
          <a:srcRect l="13588" r="13588" b="9301"/>
          <a:stretch>
            <a:fillRect/>
          </a:stretch>
        </p:blipFill>
        <p:spPr>
          <a:xfrm>
            <a:off x="10158489" y="-198283"/>
            <a:ext cx="4073328" cy="3747865"/>
          </a:xfrm>
          <a:prstGeom prst="rect">
            <a:avLst/>
          </a:prstGeom>
        </p:spPr>
      </p:pic>
      <p:pic>
        <p:nvPicPr>
          <p:cNvPr id="5" name="Picture 5"/>
          <p:cNvPicPr>
            <a:picLocks noChangeAspect="1"/>
          </p:cNvPicPr>
          <p:nvPr/>
        </p:nvPicPr>
        <p:blipFill>
          <a:blip r:embed="rId6"/>
          <a:srcRect t="20269" r="24557" b="27367"/>
          <a:stretch>
            <a:fillRect/>
          </a:stretch>
        </p:blipFill>
        <p:spPr>
          <a:xfrm>
            <a:off x="10158489" y="3578440"/>
            <a:ext cx="3073022" cy="2806472"/>
          </a:xfrm>
          <a:prstGeom prst="rect">
            <a:avLst/>
          </a:prstGeom>
        </p:spPr>
      </p:pic>
      <p:pic>
        <p:nvPicPr>
          <p:cNvPr id="6" name="Picture 6"/>
          <p:cNvPicPr>
            <a:picLocks noChangeAspect="1"/>
          </p:cNvPicPr>
          <p:nvPr/>
        </p:nvPicPr>
        <p:blipFill>
          <a:blip r:embed="rId7"/>
          <a:srcRect l="2899" r="2899"/>
          <a:stretch>
            <a:fillRect/>
          </a:stretch>
        </p:blipFill>
        <p:spPr>
          <a:xfrm>
            <a:off x="8147702" y="6384912"/>
            <a:ext cx="2836772" cy="3930042"/>
          </a:xfrm>
          <a:prstGeom prst="rect">
            <a:avLst/>
          </a:prstGeom>
        </p:spPr>
      </p:pic>
      <p:pic>
        <p:nvPicPr>
          <p:cNvPr id="7" name="Picture 7"/>
          <p:cNvPicPr>
            <a:picLocks noChangeAspect="1"/>
          </p:cNvPicPr>
          <p:nvPr/>
        </p:nvPicPr>
        <p:blipFill>
          <a:blip r:embed="rId8"/>
          <a:srcRect l="19730" r="20364" b="7904"/>
          <a:stretch>
            <a:fillRect/>
          </a:stretch>
        </p:blipFill>
        <p:spPr>
          <a:xfrm>
            <a:off x="0" y="3520724"/>
            <a:ext cx="3422195" cy="2834426"/>
          </a:xfrm>
          <a:prstGeom prst="rect">
            <a:avLst/>
          </a:prstGeom>
        </p:spPr>
      </p:pic>
      <p:pic>
        <p:nvPicPr>
          <p:cNvPr id="8" name="Picture 8"/>
          <p:cNvPicPr>
            <a:picLocks noChangeAspect="1"/>
          </p:cNvPicPr>
          <p:nvPr/>
        </p:nvPicPr>
        <p:blipFill>
          <a:blip r:embed="rId9"/>
          <a:srcRect l="16716" t="5171" b="5171"/>
          <a:stretch>
            <a:fillRect/>
          </a:stretch>
        </p:blipFill>
        <p:spPr>
          <a:xfrm>
            <a:off x="0" y="0"/>
            <a:ext cx="3430139" cy="3549582"/>
          </a:xfrm>
          <a:prstGeom prst="rect">
            <a:avLst/>
          </a:prstGeom>
        </p:spPr>
      </p:pic>
      <p:pic>
        <p:nvPicPr>
          <p:cNvPr id="9" name="Picture 9"/>
          <p:cNvPicPr>
            <a:picLocks noChangeAspect="1"/>
          </p:cNvPicPr>
          <p:nvPr/>
        </p:nvPicPr>
        <p:blipFill>
          <a:blip r:embed="rId10"/>
          <a:srcRect l="39714" r="26761" b="4635"/>
          <a:stretch>
            <a:fillRect/>
          </a:stretch>
        </p:blipFill>
        <p:spPr>
          <a:xfrm>
            <a:off x="5366303" y="-198283"/>
            <a:ext cx="2654942" cy="3747865"/>
          </a:xfrm>
          <a:prstGeom prst="rect">
            <a:avLst/>
          </a:prstGeom>
        </p:spPr>
      </p:pic>
      <p:pic>
        <p:nvPicPr>
          <p:cNvPr id="10" name="Picture 10"/>
          <p:cNvPicPr>
            <a:picLocks noChangeAspect="1"/>
          </p:cNvPicPr>
          <p:nvPr/>
        </p:nvPicPr>
        <p:blipFill>
          <a:blip r:embed="rId11"/>
          <a:srcRect l="19273" r="8093" b="8474"/>
          <a:stretch>
            <a:fillRect/>
          </a:stretch>
        </p:blipFill>
        <p:spPr>
          <a:xfrm>
            <a:off x="13236994" y="3520724"/>
            <a:ext cx="2351618" cy="2863284"/>
          </a:xfrm>
          <a:prstGeom prst="rect">
            <a:avLst/>
          </a:prstGeom>
        </p:spPr>
      </p:pic>
      <p:pic>
        <p:nvPicPr>
          <p:cNvPr id="11" name="Picture 11"/>
          <p:cNvPicPr>
            <a:picLocks noChangeAspect="1"/>
          </p:cNvPicPr>
          <p:nvPr/>
        </p:nvPicPr>
        <p:blipFill>
          <a:blip r:embed="rId12"/>
          <a:srcRect l="22821" r="54516" b="9680"/>
          <a:stretch>
            <a:fillRect/>
          </a:stretch>
        </p:blipFill>
        <p:spPr>
          <a:xfrm>
            <a:off x="3430139" y="0"/>
            <a:ext cx="1936163" cy="3549582"/>
          </a:xfrm>
          <a:prstGeom prst="rect">
            <a:avLst/>
          </a:prstGeom>
        </p:spPr>
      </p:pic>
      <p:pic>
        <p:nvPicPr>
          <p:cNvPr id="12" name="Picture 12"/>
          <p:cNvPicPr>
            <a:picLocks noChangeAspect="1"/>
          </p:cNvPicPr>
          <p:nvPr/>
        </p:nvPicPr>
        <p:blipFill>
          <a:blip r:embed="rId13"/>
          <a:srcRect l="20635" r="20635"/>
          <a:stretch>
            <a:fillRect/>
          </a:stretch>
        </p:blipFill>
        <p:spPr>
          <a:xfrm>
            <a:off x="3422195" y="3520724"/>
            <a:ext cx="1944108" cy="2834426"/>
          </a:xfrm>
          <a:prstGeom prst="rect">
            <a:avLst/>
          </a:prstGeom>
        </p:spPr>
      </p:pic>
      <p:pic>
        <p:nvPicPr>
          <p:cNvPr id="13" name="Picture 13"/>
          <p:cNvPicPr>
            <a:picLocks noChangeAspect="1"/>
          </p:cNvPicPr>
          <p:nvPr/>
        </p:nvPicPr>
        <p:blipFill>
          <a:blip r:embed="rId14"/>
          <a:srcRect l="22311" t="11236" r="27492"/>
          <a:stretch>
            <a:fillRect/>
          </a:stretch>
        </p:blipFill>
        <p:spPr>
          <a:xfrm>
            <a:off x="7290576" y="-198283"/>
            <a:ext cx="2923331" cy="3747865"/>
          </a:xfrm>
          <a:prstGeom prst="rect">
            <a:avLst/>
          </a:prstGeom>
        </p:spPr>
      </p:pic>
      <p:pic>
        <p:nvPicPr>
          <p:cNvPr id="14" name="Picture 14"/>
          <p:cNvPicPr>
            <a:picLocks noChangeAspect="1"/>
          </p:cNvPicPr>
          <p:nvPr/>
        </p:nvPicPr>
        <p:blipFill>
          <a:blip r:embed="rId15"/>
          <a:srcRect l="1369" r="14882"/>
          <a:stretch>
            <a:fillRect/>
          </a:stretch>
        </p:blipFill>
        <p:spPr>
          <a:xfrm>
            <a:off x="14231816" y="0"/>
            <a:ext cx="4172224" cy="3549582"/>
          </a:xfrm>
          <a:prstGeom prst="rect">
            <a:avLst/>
          </a:prstGeom>
        </p:spPr>
      </p:pic>
      <p:pic>
        <p:nvPicPr>
          <p:cNvPr id="15" name="Picture 15"/>
          <p:cNvPicPr>
            <a:picLocks noChangeAspect="1"/>
          </p:cNvPicPr>
          <p:nvPr/>
        </p:nvPicPr>
        <p:blipFill>
          <a:blip r:embed="rId16"/>
          <a:srcRect l="8641" r="15308"/>
          <a:stretch>
            <a:fillRect/>
          </a:stretch>
        </p:blipFill>
        <p:spPr>
          <a:xfrm>
            <a:off x="4074375" y="6355150"/>
            <a:ext cx="4073328" cy="3930042"/>
          </a:xfrm>
          <a:prstGeom prst="rect">
            <a:avLst/>
          </a:prstGeom>
        </p:spPr>
      </p:pic>
      <p:pic>
        <p:nvPicPr>
          <p:cNvPr id="16" name="Picture 16"/>
          <p:cNvPicPr>
            <a:picLocks noChangeAspect="1"/>
          </p:cNvPicPr>
          <p:nvPr/>
        </p:nvPicPr>
        <p:blipFill>
          <a:blip r:embed="rId17"/>
          <a:srcRect l="15820" t="8523" b="8523"/>
          <a:stretch>
            <a:fillRect/>
          </a:stretch>
        </p:blipFill>
        <p:spPr>
          <a:xfrm>
            <a:off x="10984474" y="6384912"/>
            <a:ext cx="4604138" cy="3930946"/>
          </a:xfrm>
          <a:prstGeom prst="rect">
            <a:avLst/>
          </a:prstGeom>
        </p:spPr>
      </p:pic>
      <p:pic>
        <p:nvPicPr>
          <p:cNvPr id="17" name="Picture 17"/>
          <p:cNvPicPr>
            <a:picLocks noChangeAspect="1"/>
          </p:cNvPicPr>
          <p:nvPr/>
        </p:nvPicPr>
        <p:blipFill>
          <a:blip r:embed="rId18"/>
          <a:srcRect l="16666" r="12584" b="20147"/>
          <a:stretch>
            <a:fillRect/>
          </a:stretch>
        </p:blipFill>
        <p:spPr>
          <a:xfrm>
            <a:off x="5366303" y="3549582"/>
            <a:ext cx="1924273" cy="2834426"/>
          </a:xfrm>
          <a:prstGeom prst="rect">
            <a:avLst/>
          </a:prstGeom>
        </p:spPr>
      </p:pic>
      <p:pic>
        <p:nvPicPr>
          <p:cNvPr id="18" name="Picture 18"/>
          <p:cNvPicPr>
            <a:picLocks noChangeAspect="1"/>
          </p:cNvPicPr>
          <p:nvPr/>
        </p:nvPicPr>
        <p:blipFill>
          <a:blip r:embed="rId19"/>
          <a:srcRect l="16697" t="2543" r="16697"/>
          <a:stretch>
            <a:fillRect/>
          </a:stretch>
        </p:blipFill>
        <p:spPr>
          <a:xfrm>
            <a:off x="15468490" y="3578440"/>
            <a:ext cx="3055671" cy="2805568"/>
          </a:xfrm>
          <a:prstGeom prst="rect">
            <a:avLst/>
          </a:prstGeom>
        </p:spPr>
      </p:pic>
      <p:pic>
        <p:nvPicPr>
          <p:cNvPr id="19" name="Picture 19"/>
          <p:cNvPicPr>
            <a:picLocks noChangeAspect="1"/>
          </p:cNvPicPr>
          <p:nvPr/>
        </p:nvPicPr>
        <p:blipFill>
          <a:blip r:embed="rId20"/>
          <a:srcRect l="10036" t="11409" r="4217" b="17202"/>
          <a:stretch>
            <a:fillRect/>
          </a:stretch>
        </p:blipFill>
        <p:spPr>
          <a:xfrm>
            <a:off x="7290576" y="3549582"/>
            <a:ext cx="2923331" cy="28055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l="11133" t="10486" r="1702" b="3613"/>
          <a:stretch>
            <a:fillRect/>
          </a:stretch>
        </p:blipFill>
        <p:spPr>
          <a:xfrm>
            <a:off x="3719376" y="2375027"/>
            <a:ext cx="13539924" cy="7472364"/>
          </a:xfrm>
          <a:prstGeom prst="rect">
            <a:avLst/>
          </a:prstGeom>
        </p:spPr>
      </p:pic>
      <p:grpSp>
        <p:nvGrpSpPr>
          <p:cNvPr id="6" name="Group 6"/>
          <p:cNvGrpSpPr/>
          <p:nvPr/>
        </p:nvGrpSpPr>
        <p:grpSpPr>
          <a:xfrm>
            <a:off x="3386796" y="971550"/>
            <a:ext cx="10015752" cy="2650340"/>
            <a:chOff x="0" y="-76200"/>
            <a:chExt cx="13354336" cy="35337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Type of Fungi</a:t>
              </a:r>
            </a:p>
          </p:txBody>
        </p:sp>
      </p:grpSp>
      <p:sp>
        <p:nvSpPr>
          <p:cNvPr id="9" name="TextBox 9"/>
          <p:cNvSpPr txBox="1"/>
          <p:nvPr/>
        </p:nvSpPr>
        <p:spPr>
          <a:xfrm>
            <a:off x="15649830" y="9818816"/>
            <a:ext cx="2332881" cy="2571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sp>
        <p:nvSpPr>
          <p:cNvPr id="10" name="Rectangle 9">
            <a:extLst>
              <a:ext uri="{FF2B5EF4-FFF2-40B4-BE49-F238E27FC236}">
                <a16:creationId xmlns:a16="http://schemas.microsoft.com/office/drawing/2014/main" id="{42711295-E88A-655A-059C-07C8DD3643F8}"/>
              </a:ext>
            </a:extLst>
          </p:cNvPr>
          <p:cNvSpPr/>
          <p:nvPr/>
        </p:nvSpPr>
        <p:spPr>
          <a:xfrm>
            <a:off x="4191000" y="3019266"/>
            <a:ext cx="3200400" cy="828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a:extLst>
              <a:ext uri="{FF2B5EF4-FFF2-40B4-BE49-F238E27FC236}">
                <a16:creationId xmlns:a16="http://schemas.microsoft.com/office/drawing/2014/main" id="{E9FC243A-E3E5-448D-23F5-95C81431DC7A}"/>
              </a:ext>
            </a:extLst>
          </p:cNvPr>
          <p:cNvSpPr/>
          <p:nvPr/>
        </p:nvSpPr>
        <p:spPr>
          <a:xfrm>
            <a:off x="12449430" y="3207473"/>
            <a:ext cx="3200400" cy="828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512AC143-AD15-6AE4-22A3-BD9F5D579B41}"/>
              </a:ext>
            </a:extLst>
          </p:cNvPr>
          <p:cNvSpPr txBox="1"/>
          <p:nvPr/>
        </p:nvSpPr>
        <p:spPr>
          <a:xfrm>
            <a:off x="3719376" y="3019266"/>
            <a:ext cx="3062424" cy="646331"/>
          </a:xfrm>
          <a:prstGeom prst="rect">
            <a:avLst/>
          </a:prstGeom>
          <a:noFill/>
        </p:spPr>
        <p:txBody>
          <a:bodyPr wrap="square" rtlCol="0">
            <a:spAutoFit/>
          </a:bodyPr>
          <a:lstStyle/>
          <a:p>
            <a:pPr algn="ctr"/>
            <a:r>
              <a:rPr lang="en-US" sz="3600" dirty="0"/>
              <a:t>UNICELLULAR</a:t>
            </a:r>
          </a:p>
        </p:txBody>
      </p:sp>
      <p:sp>
        <p:nvSpPr>
          <p:cNvPr id="13" name="TextBox 12">
            <a:extLst>
              <a:ext uri="{FF2B5EF4-FFF2-40B4-BE49-F238E27FC236}">
                <a16:creationId xmlns:a16="http://schemas.microsoft.com/office/drawing/2014/main" id="{1EBA344C-EF12-67F0-B40E-D5C7B6E7C810}"/>
              </a:ext>
            </a:extLst>
          </p:cNvPr>
          <p:cNvSpPr txBox="1"/>
          <p:nvPr/>
        </p:nvSpPr>
        <p:spPr>
          <a:xfrm>
            <a:off x="12176136" y="2997412"/>
            <a:ext cx="3473694" cy="646331"/>
          </a:xfrm>
          <a:prstGeom prst="rect">
            <a:avLst/>
          </a:prstGeom>
          <a:noFill/>
        </p:spPr>
        <p:txBody>
          <a:bodyPr wrap="square" rtlCol="0">
            <a:spAutoFit/>
          </a:bodyPr>
          <a:lstStyle/>
          <a:p>
            <a:pPr algn="ctr"/>
            <a:r>
              <a:rPr lang="en-US" sz="3600" dirty="0"/>
              <a:t>MULTICELLULAR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4"/>
          <a:srcRect l="3051" t="9455" r="3241" b="5675"/>
          <a:stretch>
            <a:fillRect/>
          </a:stretch>
        </p:blipFill>
        <p:spPr>
          <a:xfrm>
            <a:off x="2708188" y="2031038"/>
            <a:ext cx="14549288" cy="7379208"/>
          </a:xfrm>
          <a:prstGeom prst="rect">
            <a:avLst/>
          </a:prstGeom>
        </p:spPr>
      </p:pic>
      <p:grpSp>
        <p:nvGrpSpPr>
          <p:cNvPr id="6" name="Group 6"/>
          <p:cNvGrpSpPr/>
          <p:nvPr/>
        </p:nvGrpSpPr>
        <p:grpSpPr>
          <a:xfrm>
            <a:off x="3719376" y="655025"/>
            <a:ext cx="10015752" cy="2650340"/>
            <a:chOff x="0" y="-76200"/>
            <a:chExt cx="13354336" cy="35337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Structure </a:t>
              </a:r>
            </a:p>
          </p:txBody>
        </p:sp>
      </p:grpSp>
      <p:sp>
        <p:nvSpPr>
          <p:cNvPr id="9" name="TextBox 9"/>
          <p:cNvSpPr txBox="1"/>
          <p:nvPr/>
        </p:nvSpPr>
        <p:spPr>
          <a:xfrm>
            <a:off x="14616558" y="9604862"/>
            <a:ext cx="3550132" cy="5238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a:p>
            <a:pPr algn="ctr">
              <a:lnSpc>
                <a:spcPts val="2100"/>
              </a:lnSpc>
            </a:pPr>
            <a:r>
              <a:rPr lang="en-US" sz="1500" dirty="0">
                <a:solidFill>
                  <a:srgbClr val="000000"/>
                </a:solidFill>
                <a:latin typeface="Open Sans Light"/>
              </a:rPr>
              <a:t>Pictures: Nicole Colón and </a:t>
            </a:r>
            <a:r>
              <a:rPr lang="en-US" sz="1500" dirty="0" err="1">
                <a:solidFill>
                  <a:srgbClr val="000000"/>
                </a:solidFill>
                <a:latin typeface="Open Sans Light"/>
              </a:rPr>
              <a:t>MycoTwitter</a:t>
            </a:r>
            <a:endParaRPr lang="en-US" sz="1500" dirty="0">
              <a:solidFill>
                <a:srgbClr val="000000"/>
              </a:solidFill>
              <a:latin typeface="Open Sans Light"/>
            </a:endParaRPr>
          </a:p>
        </p:txBody>
      </p:sp>
      <p:pic>
        <p:nvPicPr>
          <p:cNvPr id="10" name="Picture 9">
            <a:extLst>
              <a:ext uri="{FF2B5EF4-FFF2-40B4-BE49-F238E27FC236}">
                <a16:creationId xmlns:a16="http://schemas.microsoft.com/office/drawing/2014/main" id="{C4BF9666-F6C4-3BD3-37E5-816C0388BE7F}"/>
              </a:ext>
            </a:extLst>
          </p:cNvPr>
          <p:cNvPicPr>
            <a:picLocks noChangeAspect="1"/>
          </p:cNvPicPr>
          <p:nvPr/>
        </p:nvPicPr>
        <p:blipFill rotWithShape="1">
          <a:blip r:embed="rId5"/>
          <a:srcRect l="22456" r="20688"/>
          <a:stretch/>
        </p:blipFill>
        <p:spPr>
          <a:xfrm>
            <a:off x="5106032" y="2776081"/>
            <a:ext cx="4418968" cy="6014016"/>
          </a:xfrm>
          <a:prstGeom prst="rect">
            <a:avLst/>
          </a:prstGeom>
        </p:spPr>
      </p:pic>
      <p:pic>
        <p:nvPicPr>
          <p:cNvPr id="11" name="Picture 10">
            <a:extLst>
              <a:ext uri="{FF2B5EF4-FFF2-40B4-BE49-F238E27FC236}">
                <a16:creationId xmlns:a16="http://schemas.microsoft.com/office/drawing/2014/main" id="{BBC2A46E-8EF1-D988-B3E1-317820F985A3}"/>
              </a:ext>
            </a:extLst>
          </p:cNvPr>
          <p:cNvPicPr>
            <a:picLocks noChangeAspect="1"/>
          </p:cNvPicPr>
          <p:nvPr/>
        </p:nvPicPr>
        <p:blipFill rotWithShape="1">
          <a:blip r:embed="rId6"/>
          <a:srcRect l="14706" r="32088" b="12554"/>
          <a:stretch/>
        </p:blipFill>
        <p:spPr>
          <a:xfrm>
            <a:off x="12115800" y="2901270"/>
            <a:ext cx="5298448" cy="60140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0CC553B-163B-83FE-8ED5-FA74A5AE6E77}"/>
              </a:ext>
            </a:extLst>
          </p:cNvPr>
          <p:cNvGrpSpPr/>
          <p:nvPr/>
        </p:nvGrpSpPr>
        <p:grpSpPr>
          <a:xfrm>
            <a:off x="0" y="0"/>
            <a:ext cx="17982711" cy="10287000"/>
            <a:chOff x="0" y="0"/>
            <a:chExt cx="17982711" cy="10287000"/>
          </a:xfrm>
        </p:grpSpPr>
        <p:grpSp>
          <p:nvGrpSpPr>
            <p:cNvPr id="17" name="Group 16">
              <a:extLst>
                <a:ext uri="{FF2B5EF4-FFF2-40B4-BE49-F238E27FC236}">
                  <a16:creationId xmlns:a16="http://schemas.microsoft.com/office/drawing/2014/main" id="{91FD528F-69D2-7C87-7D75-8BBDFD4FD838}"/>
                </a:ext>
              </a:extLst>
            </p:cNvPr>
            <p:cNvGrpSpPr/>
            <p:nvPr/>
          </p:nvGrpSpPr>
          <p:grpSpPr>
            <a:xfrm>
              <a:off x="0" y="0"/>
              <a:ext cx="17982711" cy="10287000"/>
              <a:chOff x="0" y="0"/>
              <a:chExt cx="17982711" cy="1028700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2"/>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3"/>
              <a:srcRect t="12316" r="6551" b="2748"/>
              <a:stretch>
                <a:fillRect/>
              </a:stretch>
            </p:blipFill>
            <p:spPr>
              <a:xfrm>
                <a:off x="2227592" y="2189301"/>
                <a:ext cx="14401426" cy="7330038"/>
              </a:xfrm>
              <a:prstGeom prst="rect">
                <a:avLst/>
              </a:prstGeom>
            </p:spPr>
          </p:pic>
          <p:grpSp>
            <p:nvGrpSpPr>
              <p:cNvPr id="6" name="Group 6"/>
              <p:cNvGrpSpPr/>
              <p:nvPr/>
            </p:nvGrpSpPr>
            <p:grpSpPr>
              <a:xfrm>
                <a:off x="3719376" y="655025"/>
                <a:ext cx="10015752" cy="2650340"/>
                <a:chOff x="0" y="-76200"/>
                <a:chExt cx="13354336" cy="35337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Reproduction  </a:t>
                  </a:r>
                </a:p>
              </p:txBody>
            </p:sp>
          </p:grpSp>
          <p:sp>
            <p:nvSpPr>
              <p:cNvPr id="10" name="Rectangle 9">
                <a:extLst>
                  <a:ext uri="{FF2B5EF4-FFF2-40B4-BE49-F238E27FC236}">
                    <a16:creationId xmlns:a16="http://schemas.microsoft.com/office/drawing/2014/main" id="{B48F51E7-4E70-D97D-D2F4-AC187F35F5D1}"/>
                  </a:ext>
                </a:extLst>
              </p:cNvPr>
              <p:cNvSpPr/>
              <p:nvPr/>
            </p:nvSpPr>
            <p:spPr>
              <a:xfrm>
                <a:off x="2667000" y="4076700"/>
                <a:ext cx="1752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BAFFCA-081A-D0E5-0B25-EB9DC9928A6B}"/>
                  </a:ext>
                </a:extLst>
              </p:cNvPr>
              <p:cNvSpPr/>
              <p:nvPr/>
            </p:nvSpPr>
            <p:spPr>
              <a:xfrm>
                <a:off x="10744199" y="4099489"/>
                <a:ext cx="216611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C5E707-40B3-CB49-154B-97119FA80720}"/>
                  </a:ext>
                </a:extLst>
              </p:cNvPr>
              <p:cNvSpPr/>
              <p:nvPr/>
            </p:nvSpPr>
            <p:spPr>
              <a:xfrm>
                <a:off x="10896600" y="6390314"/>
                <a:ext cx="216611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AD5000-40EB-F70A-03A8-E8BEC8A38EE7}"/>
                  </a:ext>
                </a:extLst>
              </p:cNvPr>
              <p:cNvSpPr/>
              <p:nvPr/>
            </p:nvSpPr>
            <p:spPr>
              <a:xfrm>
                <a:off x="2699278" y="4453451"/>
                <a:ext cx="370152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a:t>
                </a:r>
              </a:p>
            </p:txBody>
          </p:sp>
          <p:sp>
            <p:nvSpPr>
              <p:cNvPr id="14" name="Rectangle 13">
                <a:extLst>
                  <a:ext uri="{FF2B5EF4-FFF2-40B4-BE49-F238E27FC236}">
                    <a16:creationId xmlns:a16="http://schemas.microsoft.com/office/drawing/2014/main" id="{2F5AC0F6-4E57-07D2-D69A-E7D0A7A5B927}"/>
                  </a:ext>
                </a:extLst>
              </p:cNvPr>
              <p:cNvSpPr/>
              <p:nvPr/>
            </p:nvSpPr>
            <p:spPr>
              <a:xfrm>
                <a:off x="6464082" y="4428739"/>
                <a:ext cx="370152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B7D06E-CBC7-0A27-F4EF-3DADE98F6FEB}"/>
                  </a:ext>
                </a:extLst>
              </p:cNvPr>
              <p:cNvSpPr/>
              <p:nvPr/>
            </p:nvSpPr>
            <p:spPr>
              <a:xfrm>
                <a:off x="6248400" y="5249302"/>
                <a:ext cx="61051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0786CC-D158-D0D2-70EA-318589244E41}"/>
                  </a:ext>
                </a:extLst>
              </p:cNvPr>
              <p:cNvSpPr/>
              <p:nvPr/>
            </p:nvSpPr>
            <p:spPr>
              <a:xfrm>
                <a:off x="4168584" y="5435220"/>
                <a:ext cx="61051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9D93010-9AAE-5A1D-F32B-625F5893FAE6}"/>
                </a:ext>
              </a:extLst>
            </p:cNvPr>
            <p:cNvSpPr txBox="1"/>
            <p:nvPr/>
          </p:nvSpPr>
          <p:spPr>
            <a:xfrm>
              <a:off x="2841252" y="4964776"/>
              <a:ext cx="907621" cy="276999"/>
            </a:xfrm>
            <a:prstGeom prst="rect">
              <a:avLst/>
            </a:prstGeom>
            <a:noFill/>
          </p:spPr>
          <p:txBody>
            <a:bodyPr wrap="none" rtlCol="0">
              <a:spAutoFit/>
            </a:bodyPr>
            <a:lstStyle/>
            <a:p>
              <a:r>
                <a:rPr lang="en-US" sz="1200" dirty="0"/>
                <a:t>Mother cell</a:t>
              </a:r>
            </a:p>
          </p:txBody>
        </p:sp>
        <p:sp>
          <p:nvSpPr>
            <p:cNvPr id="19" name="TextBox 18">
              <a:extLst>
                <a:ext uri="{FF2B5EF4-FFF2-40B4-BE49-F238E27FC236}">
                  <a16:creationId xmlns:a16="http://schemas.microsoft.com/office/drawing/2014/main" id="{8FFE0FB4-5869-603A-6FC8-CA4C58097400}"/>
                </a:ext>
              </a:extLst>
            </p:cNvPr>
            <p:cNvSpPr txBox="1"/>
            <p:nvPr/>
          </p:nvSpPr>
          <p:spPr>
            <a:xfrm>
              <a:off x="5156108" y="5003710"/>
              <a:ext cx="428322" cy="276999"/>
            </a:xfrm>
            <a:prstGeom prst="rect">
              <a:avLst/>
            </a:prstGeom>
            <a:noFill/>
          </p:spPr>
          <p:txBody>
            <a:bodyPr wrap="none" rtlCol="0">
              <a:spAutoFit/>
            </a:bodyPr>
            <a:lstStyle/>
            <a:p>
              <a:r>
                <a:rPr lang="en-US" sz="1200" dirty="0"/>
                <a:t>Bud</a:t>
              </a:r>
            </a:p>
          </p:txBody>
        </p:sp>
        <p:sp>
          <p:nvSpPr>
            <p:cNvPr id="21" name="TextBox 20">
              <a:extLst>
                <a:ext uri="{FF2B5EF4-FFF2-40B4-BE49-F238E27FC236}">
                  <a16:creationId xmlns:a16="http://schemas.microsoft.com/office/drawing/2014/main" id="{450ADD3B-7082-C1FC-038B-4283B3034C0F}"/>
                </a:ext>
              </a:extLst>
            </p:cNvPr>
            <p:cNvSpPr txBox="1"/>
            <p:nvPr/>
          </p:nvSpPr>
          <p:spPr>
            <a:xfrm>
              <a:off x="4168584" y="5793801"/>
              <a:ext cx="704039" cy="461665"/>
            </a:xfrm>
            <a:prstGeom prst="rect">
              <a:avLst/>
            </a:prstGeom>
            <a:noFill/>
          </p:spPr>
          <p:txBody>
            <a:bodyPr wrap="none" rtlCol="0">
              <a:spAutoFit/>
            </a:bodyPr>
            <a:lstStyle/>
            <a:p>
              <a:r>
                <a:rPr lang="en-US" sz="1200" dirty="0"/>
                <a:t>Nuclear </a:t>
              </a:r>
            </a:p>
            <a:p>
              <a:r>
                <a:rPr lang="en-US" sz="1200" dirty="0"/>
                <a:t>division</a:t>
              </a:r>
            </a:p>
          </p:txBody>
        </p:sp>
        <p:sp>
          <p:nvSpPr>
            <p:cNvPr id="22" name="TextBox 21">
              <a:extLst>
                <a:ext uri="{FF2B5EF4-FFF2-40B4-BE49-F238E27FC236}">
                  <a16:creationId xmlns:a16="http://schemas.microsoft.com/office/drawing/2014/main" id="{696248A0-E9EB-F49F-1F7D-2B9BD39A5A1A}"/>
                </a:ext>
              </a:extLst>
            </p:cNvPr>
            <p:cNvSpPr txBox="1"/>
            <p:nvPr/>
          </p:nvSpPr>
          <p:spPr>
            <a:xfrm>
              <a:off x="6320713" y="5643690"/>
              <a:ext cx="798745" cy="461665"/>
            </a:xfrm>
            <a:prstGeom prst="rect">
              <a:avLst/>
            </a:prstGeom>
            <a:noFill/>
          </p:spPr>
          <p:txBody>
            <a:bodyPr wrap="none" rtlCol="0">
              <a:spAutoFit/>
            </a:bodyPr>
            <a:lstStyle/>
            <a:p>
              <a:r>
                <a:rPr lang="en-US" sz="1200" dirty="0"/>
                <a:t>Daughter </a:t>
              </a:r>
            </a:p>
            <a:p>
              <a:r>
                <a:rPr lang="en-US" sz="1200" dirty="0"/>
                <a:t>cell</a:t>
              </a:r>
            </a:p>
          </p:txBody>
        </p:sp>
        <p:sp>
          <p:nvSpPr>
            <p:cNvPr id="23" name="TextBox 22">
              <a:extLst>
                <a:ext uri="{FF2B5EF4-FFF2-40B4-BE49-F238E27FC236}">
                  <a16:creationId xmlns:a16="http://schemas.microsoft.com/office/drawing/2014/main" id="{7057C6D2-673D-F115-2B96-98A91BDD2B4B}"/>
                </a:ext>
              </a:extLst>
            </p:cNvPr>
            <p:cNvSpPr txBox="1"/>
            <p:nvPr/>
          </p:nvSpPr>
          <p:spPr>
            <a:xfrm>
              <a:off x="8727252" y="4947308"/>
              <a:ext cx="798745" cy="461665"/>
            </a:xfrm>
            <a:prstGeom prst="rect">
              <a:avLst/>
            </a:prstGeom>
            <a:noFill/>
          </p:spPr>
          <p:txBody>
            <a:bodyPr wrap="none" rtlCol="0">
              <a:spAutoFit/>
            </a:bodyPr>
            <a:lstStyle/>
            <a:p>
              <a:r>
                <a:rPr lang="en-US" sz="1200" dirty="0"/>
                <a:t>Daughter </a:t>
              </a:r>
            </a:p>
            <a:p>
              <a:r>
                <a:rPr lang="en-US" sz="1200" dirty="0"/>
                <a:t>cell</a:t>
              </a:r>
            </a:p>
          </p:txBody>
        </p:sp>
        <p:sp>
          <p:nvSpPr>
            <p:cNvPr id="24" name="TextBox 23">
              <a:extLst>
                <a:ext uri="{FF2B5EF4-FFF2-40B4-BE49-F238E27FC236}">
                  <a16:creationId xmlns:a16="http://schemas.microsoft.com/office/drawing/2014/main" id="{7410E961-2C22-C613-0E78-8C2AD9501096}"/>
                </a:ext>
              </a:extLst>
            </p:cNvPr>
            <p:cNvSpPr txBox="1"/>
            <p:nvPr/>
          </p:nvSpPr>
          <p:spPr>
            <a:xfrm>
              <a:off x="10938982" y="5387160"/>
              <a:ext cx="1870512" cy="369332"/>
            </a:xfrm>
            <a:prstGeom prst="rect">
              <a:avLst/>
            </a:prstGeom>
            <a:noFill/>
          </p:spPr>
          <p:txBody>
            <a:bodyPr wrap="none" rtlCol="0">
              <a:spAutoFit/>
            </a:bodyPr>
            <a:lstStyle/>
            <a:p>
              <a:r>
                <a:rPr lang="en-US" b="1" dirty="0"/>
                <a:t>FRAGMENTATION</a:t>
              </a:r>
            </a:p>
          </p:txBody>
        </p:sp>
        <p:sp>
          <p:nvSpPr>
            <p:cNvPr id="25" name="TextBox 24">
              <a:extLst>
                <a:ext uri="{FF2B5EF4-FFF2-40B4-BE49-F238E27FC236}">
                  <a16:creationId xmlns:a16="http://schemas.microsoft.com/office/drawing/2014/main" id="{450CD061-DD6F-870F-6655-2B59E9E852C0}"/>
                </a:ext>
              </a:extLst>
            </p:cNvPr>
            <p:cNvSpPr txBox="1"/>
            <p:nvPr/>
          </p:nvSpPr>
          <p:spPr>
            <a:xfrm>
              <a:off x="11039798" y="7188078"/>
              <a:ext cx="1554849" cy="369332"/>
            </a:xfrm>
            <a:prstGeom prst="rect">
              <a:avLst/>
            </a:prstGeom>
            <a:noFill/>
          </p:spPr>
          <p:txBody>
            <a:bodyPr wrap="none" rtlCol="0">
              <a:spAutoFit/>
            </a:bodyPr>
            <a:lstStyle/>
            <a:p>
              <a:r>
                <a:rPr lang="en-US" b="1" dirty="0"/>
                <a:t>SPORULATION</a:t>
              </a:r>
            </a:p>
          </p:txBody>
        </p:sp>
      </p:grpSp>
      <p:sp>
        <p:nvSpPr>
          <p:cNvPr id="27" name="TextBox 10">
            <a:extLst>
              <a:ext uri="{FF2B5EF4-FFF2-40B4-BE49-F238E27FC236}">
                <a16:creationId xmlns:a16="http://schemas.microsoft.com/office/drawing/2014/main" id="{D69E9A55-B19E-B796-D1D9-F19C58CAE40E}"/>
              </a:ext>
            </a:extLst>
          </p:cNvPr>
          <p:cNvSpPr txBox="1"/>
          <p:nvPr/>
        </p:nvSpPr>
        <p:spPr>
          <a:xfrm>
            <a:off x="15649830" y="9810410"/>
            <a:ext cx="2332881" cy="2571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4BC5445-777E-FC8C-EE8F-92700F5D7038}"/>
              </a:ext>
            </a:extLst>
          </p:cNvPr>
          <p:cNvGrpSpPr/>
          <p:nvPr/>
        </p:nvGrpSpPr>
        <p:grpSpPr>
          <a:xfrm>
            <a:off x="0" y="0"/>
            <a:ext cx="18166690" cy="10287000"/>
            <a:chOff x="0" y="0"/>
            <a:chExt cx="18166690" cy="10287000"/>
          </a:xfrm>
        </p:grpSpPr>
        <p:grpSp>
          <p:nvGrpSpPr>
            <p:cNvPr id="2" name="Group 2"/>
            <p:cNvGrpSpPr/>
            <p:nvPr/>
          </p:nvGrpSpPr>
          <p:grpSpPr>
            <a:xfrm>
              <a:off x="0" y="0"/>
              <a:ext cx="1674905" cy="10287000"/>
              <a:chOff x="0" y="0"/>
              <a:chExt cx="566573" cy="3479800"/>
            </a:xfrm>
          </p:grpSpPr>
          <p:sp>
            <p:nvSpPr>
              <p:cNvPr id="3" name="Freeform 3"/>
              <p:cNvSpPr/>
              <p:nvPr/>
            </p:nvSpPr>
            <p:spPr>
              <a:xfrm>
                <a:off x="0" y="0"/>
                <a:ext cx="566573" cy="3479800"/>
              </a:xfrm>
              <a:custGeom>
                <a:avLst/>
                <a:gdLst/>
                <a:ahLst/>
                <a:cxnLst/>
                <a:rect l="l" t="t" r="r" b="b"/>
                <a:pathLst>
                  <a:path w="566573" h="3479800">
                    <a:moveTo>
                      <a:pt x="0" y="0"/>
                    </a:moveTo>
                    <a:lnTo>
                      <a:pt x="566573" y="0"/>
                    </a:lnTo>
                    <a:lnTo>
                      <a:pt x="566573" y="3479800"/>
                    </a:lnTo>
                    <a:lnTo>
                      <a:pt x="0" y="3479800"/>
                    </a:lnTo>
                    <a:close/>
                  </a:path>
                </a:pathLst>
              </a:custGeom>
              <a:solidFill>
                <a:srgbClr val="191769"/>
              </a:solidFill>
            </p:spPr>
          </p:sp>
        </p:grpSp>
        <p:pic>
          <p:nvPicPr>
            <p:cNvPr id="4" name="Picture 4"/>
            <p:cNvPicPr>
              <a:picLocks noChangeAspect="1"/>
            </p:cNvPicPr>
            <p:nvPr/>
          </p:nvPicPr>
          <p:blipFill>
            <a:blip r:embed="rId3"/>
            <a:srcRect/>
            <a:stretch>
              <a:fillRect/>
            </a:stretch>
          </p:blipFill>
          <p:spPr>
            <a:xfrm>
              <a:off x="14800536" y="316525"/>
              <a:ext cx="3182175" cy="2459556"/>
            </a:xfrm>
            <a:prstGeom prst="rect">
              <a:avLst/>
            </a:prstGeom>
          </p:spPr>
        </p:pic>
        <p:pic>
          <p:nvPicPr>
            <p:cNvPr id="5" name="Picture 5"/>
            <p:cNvPicPr>
              <a:picLocks noChangeAspect="1"/>
            </p:cNvPicPr>
            <p:nvPr/>
          </p:nvPicPr>
          <p:blipFill>
            <a:blip r:embed="rId4"/>
            <a:srcRect l="5275" t="2936" r="9933" b="1472"/>
            <a:stretch>
              <a:fillRect/>
            </a:stretch>
          </p:blipFill>
          <p:spPr>
            <a:xfrm>
              <a:off x="3032600" y="2412094"/>
              <a:ext cx="11583958" cy="7313374"/>
            </a:xfrm>
            <a:prstGeom prst="rect">
              <a:avLst/>
            </a:prstGeom>
          </p:spPr>
        </p:pic>
        <p:grpSp>
          <p:nvGrpSpPr>
            <p:cNvPr id="6" name="Group 6"/>
            <p:cNvGrpSpPr/>
            <p:nvPr/>
          </p:nvGrpSpPr>
          <p:grpSpPr>
            <a:xfrm>
              <a:off x="3719376" y="655025"/>
              <a:ext cx="10015752" cy="2650340"/>
              <a:chOff x="0" y="-76200"/>
              <a:chExt cx="13354336" cy="3533786"/>
            </a:xfrm>
          </p:grpSpPr>
          <p:sp>
            <p:nvSpPr>
              <p:cNvPr id="7" name="TextBox 7"/>
              <p:cNvSpPr txBox="1"/>
              <p:nvPr/>
            </p:nvSpPr>
            <p:spPr>
              <a:xfrm>
                <a:off x="0" y="2654087"/>
                <a:ext cx="13354336" cy="803499"/>
              </a:xfrm>
              <a:prstGeom prst="rect">
                <a:avLst/>
              </a:prstGeom>
            </p:spPr>
            <p:txBody>
              <a:bodyPr lIns="0" tIns="0" rIns="0" bIns="0" rtlCol="0" anchor="t">
                <a:spAutoFit/>
              </a:bodyPr>
              <a:lstStyle/>
              <a:p>
                <a:pPr algn="l">
                  <a:lnSpc>
                    <a:spcPts val="5191"/>
                  </a:lnSpc>
                  <a:spcBef>
                    <a:spcPts val="3888"/>
                  </a:spcBef>
                </a:pPr>
                <a:endParaRPr/>
              </a:p>
            </p:txBody>
          </p:sp>
          <p:sp>
            <p:nvSpPr>
              <p:cNvPr id="8" name="TextBox 8"/>
              <p:cNvSpPr txBox="1"/>
              <p:nvPr/>
            </p:nvSpPr>
            <p:spPr>
              <a:xfrm>
                <a:off x="0" y="-76200"/>
                <a:ext cx="12254580" cy="1767492"/>
              </a:xfrm>
              <a:prstGeom prst="rect">
                <a:avLst/>
              </a:prstGeom>
            </p:spPr>
            <p:txBody>
              <a:bodyPr lIns="0" tIns="0" rIns="0" bIns="0" rtlCol="0" anchor="t">
                <a:spAutoFit/>
              </a:bodyPr>
              <a:lstStyle/>
              <a:p>
                <a:pPr marL="0" lvl="0" indent="0" algn="ctr">
                  <a:lnSpc>
                    <a:spcPts val="10513"/>
                  </a:lnSpc>
                  <a:spcBef>
                    <a:spcPct val="0"/>
                  </a:spcBef>
                </a:pPr>
                <a:r>
                  <a:rPr lang="en-US" sz="8213" spc="-205" dirty="0">
                    <a:solidFill>
                      <a:srgbClr val="000000"/>
                    </a:solidFill>
                    <a:latin typeface="HK Grotesk Bold Bold"/>
                  </a:rPr>
                  <a:t>Reproduction  </a:t>
                </a:r>
              </a:p>
            </p:txBody>
          </p:sp>
        </p:grpSp>
        <p:sp>
          <p:nvSpPr>
            <p:cNvPr id="9" name="TextBox 9"/>
            <p:cNvSpPr txBox="1"/>
            <p:nvPr/>
          </p:nvSpPr>
          <p:spPr>
            <a:xfrm>
              <a:off x="14616558" y="9868633"/>
              <a:ext cx="3550132" cy="257175"/>
            </a:xfrm>
            <a:prstGeom prst="rect">
              <a:avLst/>
            </a:prstGeom>
          </p:spPr>
          <p:txBody>
            <a:bodyPr lIns="0" tIns="0" rIns="0" bIns="0" rtlCol="0" anchor="t">
              <a:spAutoFit/>
            </a:bodyPr>
            <a:lstStyle/>
            <a:p>
              <a:pPr algn="ctr">
                <a:lnSpc>
                  <a:spcPts val="2100"/>
                </a:lnSpc>
              </a:pPr>
              <a:r>
                <a:rPr lang="en-US" sz="1500" dirty="0">
                  <a:solidFill>
                    <a:srgbClr val="000000"/>
                  </a:solidFill>
                  <a:latin typeface="Open Sans Light"/>
                </a:rPr>
                <a:t>Created in </a:t>
              </a:r>
              <a:r>
                <a:rPr lang="en-US" sz="1500" dirty="0" err="1">
                  <a:solidFill>
                    <a:srgbClr val="000000"/>
                  </a:solidFill>
                  <a:latin typeface="Open Sans Light"/>
                </a:rPr>
                <a:t>BioRender</a:t>
              </a:r>
              <a:endParaRPr lang="en-US" sz="1500" dirty="0">
                <a:solidFill>
                  <a:srgbClr val="000000"/>
                </a:solidFill>
                <a:latin typeface="Open Sans Light"/>
              </a:endParaRPr>
            </a:p>
          </p:txBody>
        </p:sp>
        <p:sp>
          <p:nvSpPr>
            <p:cNvPr id="10" name="Rectangle 9">
              <a:extLst>
                <a:ext uri="{FF2B5EF4-FFF2-40B4-BE49-F238E27FC236}">
                  <a16:creationId xmlns:a16="http://schemas.microsoft.com/office/drawing/2014/main" id="{2679C477-7F7A-2152-BD76-D4421451FEF5}"/>
                </a:ext>
              </a:extLst>
            </p:cNvPr>
            <p:cNvSpPr/>
            <p:nvPr/>
          </p:nvSpPr>
          <p:spPr>
            <a:xfrm>
              <a:off x="12725400" y="4152900"/>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9BC77-B0D9-EFB2-49D5-833FAA8E0198}"/>
                </a:ext>
              </a:extLst>
            </p:cNvPr>
            <p:cNvSpPr/>
            <p:nvPr/>
          </p:nvSpPr>
          <p:spPr>
            <a:xfrm>
              <a:off x="12877800" y="4305300"/>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2" name="Rectangle 11">
              <a:extLst>
                <a:ext uri="{FF2B5EF4-FFF2-40B4-BE49-F238E27FC236}">
                  <a16:creationId xmlns:a16="http://schemas.microsoft.com/office/drawing/2014/main" id="{E11B3C29-B63D-47E2-5669-168C15568126}"/>
                </a:ext>
              </a:extLst>
            </p:cNvPr>
            <p:cNvSpPr/>
            <p:nvPr/>
          </p:nvSpPr>
          <p:spPr>
            <a:xfrm>
              <a:off x="8849160" y="9250975"/>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3" name="Rectangle 12">
              <a:extLst>
                <a:ext uri="{FF2B5EF4-FFF2-40B4-BE49-F238E27FC236}">
                  <a16:creationId xmlns:a16="http://schemas.microsoft.com/office/drawing/2014/main" id="{074D4424-0E92-050B-263B-BC266790FA2A}"/>
                </a:ext>
              </a:extLst>
            </p:cNvPr>
            <p:cNvSpPr/>
            <p:nvPr/>
          </p:nvSpPr>
          <p:spPr>
            <a:xfrm>
              <a:off x="7438543" y="2776081"/>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4" name="Rectangle 13">
              <a:extLst>
                <a:ext uri="{FF2B5EF4-FFF2-40B4-BE49-F238E27FC236}">
                  <a16:creationId xmlns:a16="http://schemas.microsoft.com/office/drawing/2014/main" id="{B190EB1E-2D82-0F75-5EBD-FB4EA1ACB6AC}"/>
                </a:ext>
              </a:extLst>
            </p:cNvPr>
            <p:cNvSpPr/>
            <p:nvPr/>
          </p:nvSpPr>
          <p:spPr>
            <a:xfrm>
              <a:off x="3739171" y="6981636"/>
              <a:ext cx="1752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59E436BB-300F-3BCC-BC82-52313F1C1DCE}"/>
                </a:ext>
              </a:extLst>
            </p:cNvPr>
            <p:cNvSpPr txBox="1"/>
            <p:nvPr/>
          </p:nvSpPr>
          <p:spPr>
            <a:xfrm>
              <a:off x="14097000" y="5043171"/>
              <a:ext cx="1602746" cy="1477328"/>
            </a:xfrm>
            <a:prstGeom prst="rect">
              <a:avLst/>
            </a:prstGeom>
            <a:noFill/>
          </p:spPr>
          <p:txBody>
            <a:bodyPr wrap="none" rtlCol="0">
              <a:spAutoFit/>
            </a:bodyPr>
            <a:lstStyle/>
            <a:p>
              <a:r>
                <a:rPr lang="en-US" dirty="0"/>
                <a:t>1- Plasmogamy</a:t>
              </a:r>
            </a:p>
            <a:p>
              <a:r>
                <a:rPr lang="en-US" dirty="0"/>
                <a:t>2- Karyogamy </a:t>
              </a:r>
            </a:p>
            <a:p>
              <a:r>
                <a:rPr lang="en-US" dirty="0"/>
                <a:t>3- Meiosis</a:t>
              </a:r>
            </a:p>
            <a:p>
              <a:r>
                <a:rPr lang="en-US" dirty="0"/>
                <a:t>4- Germination</a:t>
              </a:r>
            </a:p>
            <a:p>
              <a:endParaRPr lang="en-US"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66346CF186414DA3B2C50FEC67BF3C" ma:contentTypeVersion="2" ma:contentTypeDescription="Create a new document." ma:contentTypeScope="" ma:versionID="3bd1f3ee4a574378da930091f0acfa6c">
  <xsd:schema xmlns:xsd="http://www.w3.org/2001/XMLSchema" xmlns:xs="http://www.w3.org/2001/XMLSchema" xmlns:p="http://schemas.microsoft.com/office/2006/metadata/properties" xmlns:ns1="http://schemas.microsoft.com/sharepoint/v3" xmlns:ns2="144285e9-57fe-4a2b-8f1c-4ac33d02194f" targetNamespace="http://schemas.microsoft.com/office/2006/metadata/properties" ma:root="true" ma:fieldsID="014f04f6f66adb6c90efd81bfdba78de" ns1:_="" ns2:_="">
    <xsd:import namespace="http://schemas.microsoft.com/sharepoint/v3"/>
    <xsd:import namespace="144285e9-57fe-4a2b-8f1c-4ac33d02194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4285e9-57fe-4a2b-8f1c-4ac33d0219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F63C038-2C6E-402F-8D71-7A62B1CDD570}"/>
</file>

<file path=customXml/itemProps2.xml><?xml version="1.0" encoding="utf-8"?>
<ds:datastoreItem xmlns:ds="http://schemas.openxmlformats.org/officeDocument/2006/customXml" ds:itemID="{C745FD61-16CC-42C5-81D1-F60A01330F02}"/>
</file>

<file path=customXml/itemProps3.xml><?xml version="1.0" encoding="utf-8"?>
<ds:datastoreItem xmlns:ds="http://schemas.openxmlformats.org/officeDocument/2006/customXml" ds:itemID="{A9B75838-B299-41EA-9A0E-BB48CC7FA698}"/>
</file>

<file path=docProps/app.xml><?xml version="1.0" encoding="utf-8"?>
<Properties xmlns="http://schemas.openxmlformats.org/officeDocument/2006/extended-properties" xmlns:vt="http://schemas.openxmlformats.org/officeDocument/2006/docPropsVTypes">
  <TotalTime>325</TotalTime>
  <Words>1072</Words>
  <Application>Microsoft Macintosh PowerPoint</Application>
  <PresentationFormat>Custom</PresentationFormat>
  <Paragraphs>166</Paragraphs>
  <Slides>25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Arimo</vt:lpstr>
      <vt:lpstr>Calibri</vt:lpstr>
      <vt:lpstr>HK Grotesk Bold</vt:lpstr>
      <vt:lpstr>Open Sans 1</vt:lpstr>
      <vt:lpstr>Open Sans Light</vt:lpstr>
      <vt:lpstr>Open Sans 2</vt:lpstr>
      <vt:lpstr>HK Grotesk Bold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MER-Spanish-Sep2021</dc:title>
  <cp:lastModifiedBy>nicole colon</cp:lastModifiedBy>
  <cp:revision>26</cp:revision>
  <dcterms:created xsi:type="dcterms:W3CDTF">2006-08-16T00:00:00Z</dcterms:created>
  <dcterms:modified xsi:type="dcterms:W3CDTF">2023-03-07T16:42:27Z</dcterms:modified>
  <dc:identifier>DAEewm2z2-Q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0x010100E766346CF186414DA3B2C50FEC67BF3C</vt:lpwstr>
  </property>
</Properties>
</file>