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Layouts/slideLayout3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6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9" r:id="rId4"/>
    <p:sldId id="267" r:id="rId5"/>
    <p:sldId id="263" r:id="rId6"/>
    <p:sldId id="265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5B26"/>
    <a:srgbClr val="008F00"/>
    <a:srgbClr val="EAF1C5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72"/>
    <p:restoredTop sz="88624"/>
  </p:normalViewPr>
  <p:slideViewPr>
    <p:cSldViewPr snapToGrid="0" snapToObjects="1">
      <p:cViewPr varScale="1">
        <p:scale>
          <a:sx n="109" d="100"/>
          <a:sy n="109" d="100"/>
        </p:scale>
        <p:origin x="37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AB294C-08D3-F74A-9550-41C302E46336}" type="datetimeFigureOut">
              <a:rPr lang="en-US" smtClean="0"/>
              <a:t>2/10/19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8909E6-5068-184A-B9F5-8EFA8AB485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4915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Introduce yourselves and the workshop.</a:t>
            </a:r>
          </a:p>
          <a:p>
            <a:r>
              <a:rPr lang="en-US" dirty="0"/>
              <a:t>Distribute the handouts?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8909E6-5068-184A-B9F5-8EFA8AB4854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8275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Why</a:t>
            </a:r>
            <a:r>
              <a:rPr lang="en-US" sz="11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should you network?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You will </a:t>
            </a:r>
            <a:r>
              <a:rPr lang="en-US" i="1" u="sng" dirty="0"/>
              <a:t>make yourself known</a:t>
            </a:r>
            <a:r>
              <a:rPr lang="en-US" dirty="0"/>
              <a:t> by </a:t>
            </a:r>
            <a:r>
              <a:rPr lang="en-US" i="1" u="sng" dirty="0"/>
              <a:t>making contacts</a:t>
            </a:r>
            <a:r>
              <a:rPr lang="en-US" dirty="0"/>
              <a:t> that may be beneficial in the future – whether seeking jobs, promotion, collaborations on projects or grants, or preparing for tenure, Making a good impression in your current job. 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You will learn from the people with whom you network – the best way to identify mentors.</a:t>
            </a:r>
          </a:p>
          <a:p>
            <a:endParaRPr lang="en-US" dirty="0"/>
          </a:p>
          <a:p>
            <a:r>
              <a:rPr lang="en-US" dirty="0"/>
              <a:t>Interpersonal communication, communication, social skills.</a:t>
            </a:r>
          </a:p>
          <a:p>
            <a:endParaRPr lang="en-US" dirty="0"/>
          </a:p>
          <a:p>
            <a:r>
              <a:rPr lang="en-US" dirty="0"/>
              <a:t>Collaborators = productivity. No one knows everything!</a:t>
            </a:r>
          </a:p>
          <a:p>
            <a:r>
              <a:rPr lang="en-US" dirty="0"/>
              <a:t>Social networking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8909E6-5068-184A-B9F5-8EFA8AB4854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4640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i="1" dirty="0">
                <a:ea typeface="Calibri" panose="020F0502020204030204" pitchFamily="34" charset="0"/>
                <a:cs typeface="Arial" panose="020B0604020202020204" pitchFamily="34" charset="0"/>
              </a:rPr>
              <a:t>One min talk (be able to make an effective introduction)</a:t>
            </a:r>
            <a:endParaRPr lang="en-US" sz="1200" dirty="0"/>
          </a:p>
          <a:p>
            <a:pPr marL="800100" lvl="1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i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Remember that the other person probably feels as awkward as you do </a:t>
            </a:r>
          </a:p>
          <a:p>
            <a:pPr marL="800100" lvl="1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i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Don’t take it personally if someone is rude or indifferent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/>
              <a:t>Business cards –  professional and </a:t>
            </a:r>
            <a:r>
              <a:rPr lang="en-US" sz="1200" b="1" dirty="0"/>
              <a:t>easy way to share your contact information.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/>
              <a:t>Practice your one-minute talk</a:t>
            </a:r>
            <a:r>
              <a:rPr lang="en-US" sz="1200" b="1" dirty="0"/>
              <a:t>. Time is short! Be able to make an effective introduction.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/>
              <a:t>Know your strengths and skills and be able to discuss them! Make a list of the strengths and skills that you feel can help you to stand out and be able to give examples of situations in which you effectively achieved goals.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/>
              <a:t>Prepare business cards to bring with you to meeting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/>
              <a:t>Update your CV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i="1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8909E6-5068-184A-B9F5-8EFA8AB4854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4630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/>
              <a:t>The people you meet and with whom you network may become </a:t>
            </a:r>
            <a:r>
              <a:rPr lang="en-US" sz="1200" b="1" dirty="0"/>
              <a:t>future collaborators</a:t>
            </a:r>
            <a:r>
              <a:rPr lang="en-US" sz="1200" dirty="0"/>
              <a:t>, </a:t>
            </a:r>
            <a:r>
              <a:rPr lang="en-US" sz="1200" b="1" dirty="0"/>
              <a:t>colleagues</a:t>
            </a:r>
            <a:r>
              <a:rPr lang="en-US" sz="1200" dirty="0"/>
              <a:t>, or </a:t>
            </a:r>
            <a:r>
              <a:rPr lang="en-US" sz="1200" b="1" dirty="0"/>
              <a:t>employers</a:t>
            </a:r>
            <a:r>
              <a:rPr lang="en-US" sz="1200" dirty="0"/>
              <a:t>.  They may also be </a:t>
            </a:r>
            <a:r>
              <a:rPr lang="en-US" sz="1200" b="1" dirty="0"/>
              <a:t>journal editors</a:t>
            </a:r>
            <a:r>
              <a:rPr lang="en-US" sz="1200" dirty="0"/>
              <a:t> or </a:t>
            </a:r>
            <a:r>
              <a:rPr lang="en-US" sz="1200" b="1" dirty="0"/>
              <a:t>reviewers</a:t>
            </a:r>
            <a:r>
              <a:rPr lang="en-US" sz="1200" dirty="0"/>
              <a:t>, </a:t>
            </a:r>
            <a:r>
              <a:rPr lang="en-US" sz="1200" b="1" dirty="0"/>
              <a:t>reviewers on grant review panels</a:t>
            </a:r>
            <a:r>
              <a:rPr lang="en-US" sz="1200" dirty="0"/>
              <a:t>, or </a:t>
            </a:r>
            <a:r>
              <a:rPr lang="en-US" sz="1200" b="1" dirty="0"/>
              <a:t>contributing writers for promotion</a:t>
            </a:r>
            <a:r>
              <a:rPr lang="en-US" sz="1200" dirty="0"/>
              <a:t> and </a:t>
            </a:r>
            <a:r>
              <a:rPr lang="en-US" sz="1200" b="1" dirty="0"/>
              <a:t>tenure packets</a:t>
            </a:r>
            <a:r>
              <a:rPr lang="en-US" sz="1200" dirty="0"/>
              <a:t>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8909E6-5068-184A-B9F5-8EFA8AB4854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3510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en-US" sz="1200" dirty="0"/>
              <a:t>At home – when you are registering for a meeting a</a:t>
            </a:r>
            <a:r>
              <a:rPr lang="en-US" sz="1200" b="1" dirty="0"/>
              <a:t>nd checking out who may be there that you want to meet. 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en-US" sz="1200" b="1" i="1" dirty="0"/>
              <a:t>HINT: </a:t>
            </a:r>
            <a:r>
              <a:rPr lang="en-US" sz="1200" i="1" dirty="0"/>
              <a:t>You can also look through the meeting attendee list to see who has already registered and is planning on attending.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en-US" dirty="0"/>
              <a:t>Networking continues at the meeting – from the time you arrive until the time you depart. 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en-US" dirty="0"/>
              <a:t>Attend committee meetings in your area or research or in your area of interest even if it has nothing to do with your research. Branch out!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en-US" dirty="0"/>
              <a:t>If you see someone with whom you would like to talk, ask them if they have a few minutes to talk or if you may meet up with them another time. 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en-US" dirty="0"/>
              <a:t>Take initiative and ask new acquaintances out for dinner or drinks. Use meeting apps to schedule appointments with professionals in attendance of the meeting or event.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en-US" dirty="0"/>
              <a:t>When the meeting schedule is over for the day, do not go back to your room – meet up with others afterwards.  Ask new acquaintances whether you can join them for after-hours events such as dinner or drinks.  Exchange phone numbers.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endParaRPr lang="en-US" dirty="0"/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endParaRPr lang="en-US" sz="12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8909E6-5068-184A-B9F5-8EFA8AB4854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7297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Offer a firm handshake</a:t>
            </a:r>
            <a:r>
              <a:rPr lang="en-US" dirty="0"/>
              <a:t> – do not be offended if your hand is not accepted.  It is not appropriate in some cultures, but the gesture is usually appreciated)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Repeat, smile and make eye contact!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dirty="0"/>
              <a:t>Everyone has an accent of some sort</a:t>
            </a:r>
            <a:r>
              <a:rPr lang="en-US" sz="1200" dirty="0"/>
              <a:t>. </a:t>
            </a:r>
            <a:r>
              <a:rPr lang="en-US" sz="1200" b="1" dirty="0"/>
              <a:t>Do not feel ashamed or embarrassed if someone asks you to repeat yourself</a:t>
            </a:r>
            <a:r>
              <a:rPr lang="en-US" sz="1200" dirty="0"/>
              <a:t>.  </a:t>
            </a:r>
            <a:r>
              <a:rPr lang="en-US" sz="1200" b="1" dirty="0"/>
              <a:t>It is not a critique. </a:t>
            </a:r>
            <a:r>
              <a:rPr lang="en-US" sz="1200" dirty="0"/>
              <a:t>Similarly, do not hesitate to ask others to repeat themselves if you do not understand.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– project your voice, speak loudly and clearly.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/>
              <a:t>Business cards/CV </a:t>
            </a:r>
            <a:r>
              <a:rPr lang="en-US" sz="1200" b="1" dirty="0"/>
              <a:t>- in case someone asks for your contact information or credentials.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accent2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Informal events should remain professional (</a:t>
            </a:r>
            <a:r>
              <a:rPr lang="en-US" sz="1200" dirty="0" err="1">
                <a:solidFill>
                  <a:schemeClr val="accent2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eg</a:t>
            </a:r>
            <a:r>
              <a:rPr lang="en-US" sz="1200" dirty="0">
                <a:solidFill>
                  <a:schemeClr val="accent2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monitor alcohol consumption and “trash talk”)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Offer a firm handshake</a:t>
            </a:r>
            <a:r>
              <a:rPr lang="en-US" dirty="0"/>
              <a:t> – do not be offended if your hand is not accepted.  It is not appropriate in some cultures, but the gesture is usually appreciated)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8909E6-5068-184A-B9F5-8EFA8AB4854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403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F61F15-DFF9-2048-9E36-35C0F8D0CA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833717-9700-304C-BF5F-E28698F38A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3C5D78-20BC-E94F-8795-0D708CAD5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E80F2-E40A-ED4A-9F09-2F30C4260261}" type="datetimeFigureOut">
              <a:rPr lang="en-US" smtClean="0"/>
              <a:t>2/10/19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12BF0B-7006-EF4D-8AA6-3C94BAD787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581811-FB94-3449-8F03-647BEE99EF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1D662-6A28-D34B-9686-45E302D6C9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78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523CA5-9C8E-4A49-A374-215BF5F4C4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5D94D0D-9275-634D-8A90-7776783A0A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530A41-B91A-6649-9DC7-FA8D1C0F7B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E80F2-E40A-ED4A-9F09-2F30C4260261}" type="datetimeFigureOut">
              <a:rPr lang="en-US" smtClean="0"/>
              <a:t>2/10/19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FBE1BE-14AD-2941-A9B5-707D3B28E6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AD37F5-4491-FB40-9219-176B43EFB4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1D662-6A28-D34B-9686-45E302D6C9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0762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DAC3FB5-CCD5-3642-BC87-D90EA68F185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723BDB4-F253-9E43-85B2-956EE415C0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6376B6-55A2-FF4B-BC1F-CD69CA9852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E80F2-E40A-ED4A-9F09-2F30C4260261}" type="datetimeFigureOut">
              <a:rPr lang="en-US" smtClean="0"/>
              <a:t>2/10/19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1ABCA7-B35B-1F40-8906-6F57E58200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71C311-F97F-2C4A-8247-53D15613C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1D662-6A28-D34B-9686-45E302D6C9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563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8E7DCB-39FB-4C46-AACE-FD78DBC984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47497F-021F-9248-A222-B20A028240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DFDFF2-90C5-CD49-BD9D-470C9D4CA7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E80F2-E40A-ED4A-9F09-2F30C4260261}" type="datetimeFigureOut">
              <a:rPr lang="en-US" smtClean="0"/>
              <a:t>2/10/19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78B1CC-21FB-1445-B071-92E893FBA5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3E9952-34C2-144B-A2BB-FC52534DDA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1D662-6A28-D34B-9686-45E302D6C9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289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1EA6B8-6073-6D48-9F4F-947AA80A98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473D5E-B7A0-6C49-8F71-FEC856FB67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E90638-80A1-B546-B60D-904F854B5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E80F2-E40A-ED4A-9F09-2F30C4260261}" type="datetimeFigureOut">
              <a:rPr lang="en-US" smtClean="0"/>
              <a:t>2/10/19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B0C63C-348C-BA45-B9C6-8BCE8E86F6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77EE67-306D-7147-B457-E1623D4B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1D662-6A28-D34B-9686-45E302D6C9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313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9763F6-4587-FE4E-99D9-AC650D01E7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37096B-3EA3-594E-A9A8-08D8C26E95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9AFDFC-C358-DC4D-8B92-51616D0E37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042CC9-3EF5-8B4E-A224-BBA79F2EB7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E80F2-E40A-ED4A-9F09-2F30C4260261}" type="datetimeFigureOut">
              <a:rPr lang="en-US" smtClean="0"/>
              <a:t>2/10/19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CACD36-19D5-E64A-9A80-7BB4E3DDB0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EEE127-D41B-B948-A001-543F1EB2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1D662-6A28-D34B-9686-45E302D6C9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436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970AFE-C18E-C848-9404-D98169ABE3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78AC61-FE3F-E34D-B3ED-F9BF065D72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954A78-ED3F-0343-BB96-166EBD424B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759583C-3806-EE4E-9ECE-543824C2CA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F36117E-F0DC-D542-A26B-49E630E708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D254D6C-F677-114B-AF99-92CB86F234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E80F2-E40A-ED4A-9F09-2F30C4260261}" type="datetimeFigureOut">
              <a:rPr lang="en-US" smtClean="0"/>
              <a:t>2/10/19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3806D79-360B-0546-A001-48F2FDBB3E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C30F490-0354-C144-9DCE-293A18A558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1D662-6A28-D34B-9686-45E302D6C9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843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ECC773-875D-664D-A748-19FB00DE39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EF68E5-65E0-3942-A82D-D6B9435799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E80F2-E40A-ED4A-9F09-2F30C4260261}" type="datetimeFigureOut">
              <a:rPr lang="en-US" smtClean="0"/>
              <a:t>2/10/19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0447DC-424D-2A4D-B028-B329C86DD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C4C14F-77E2-E34E-8773-C2B609141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1D662-6A28-D34B-9686-45E302D6C9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929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16B195E-3102-884F-ABBC-CA53B98795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E80F2-E40A-ED4A-9F09-2F30C4260261}" type="datetimeFigureOut">
              <a:rPr lang="en-US" smtClean="0"/>
              <a:t>2/10/19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4FA6F56-F68F-C64C-B4F2-332409E22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C92994-0E9D-0840-AEB6-354892DAD9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1D662-6A28-D34B-9686-45E302D6C9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719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F0F2F-004F-2E42-B47A-401743FD8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8125D8-2844-0C42-B063-726FC917D6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69C734-BF36-EA4A-AE1E-633B6B1E1D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1B7624-3998-6847-B811-E0F5A521BD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E80F2-E40A-ED4A-9F09-2F30C4260261}" type="datetimeFigureOut">
              <a:rPr lang="en-US" smtClean="0"/>
              <a:t>2/10/19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A1C16B-9619-AA41-ACF4-4EC9CEFDD5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63623E-3C0A-1A48-9E9D-4AD94E9633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1D662-6A28-D34B-9686-45E302D6C9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715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AF2D1D-A518-2246-8817-EAC7BDA4B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62AEA3D-2CB8-B746-BF25-EFE87152CE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4CA95B-C482-FF44-AA1D-66F1DFA4B0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CC0AB7-6CB2-2340-84FD-808D96FE43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E80F2-E40A-ED4A-9F09-2F30C4260261}" type="datetimeFigureOut">
              <a:rPr lang="en-US" smtClean="0"/>
              <a:t>2/10/19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6C7B78-3113-9E4E-B43F-FAB65FBCD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B2CD56-1459-FA42-BEB2-5D24B3750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1D662-6A28-D34B-9686-45E302D6C9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804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6BC5BA0-230D-4A44-8969-3BFB6317A0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AFA8C8-EFFD-7647-8278-30D0383944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B4323B-7986-6148-A68E-3CEAF633E5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CE80F2-E40A-ED4A-9F09-2F30C4260261}" type="datetimeFigureOut">
              <a:rPr lang="en-US" smtClean="0"/>
              <a:t>2/10/19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6AEC09-F1A1-9C4B-BCCD-4BFEA081FA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EDDA45-9F3C-0145-A07E-9A22E39042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71D662-6A28-D34B-9686-45E302D6C9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2071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tiff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tiff"/><Relationship Id="rId3" Type="http://schemas.openxmlformats.org/officeDocument/2006/relationships/image" Target="../media/image6.tiff"/><Relationship Id="rId7" Type="http://schemas.openxmlformats.org/officeDocument/2006/relationships/image" Target="../media/image10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tiff"/><Relationship Id="rId5" Type="http://schemas.openxmlformats.org/officeDocument/2006/relationships/image" Target="../media/image8.tiff"/><Relationship Id="rId4" Type="http://schemas.openxmlformats.org/officeDocument/2006/relationships/image" Target="../media/image7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tiff"/><Relationship Id="rId4" Type="http://schemas.openxmlformats.org/officeDocument/2006/relationships/image" Target="../media/image13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tiff"/><Relationship Id="rId4" Type="http://schemas.openxmlformats.org/officeDocument/2006/relationships/image" Target="../media/image16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C7935F6-8ABD-7E41-B41C-83ED69B11D4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</a:blip>
          <a:stretch>
            <a:fillRect/>
          </a:stretch>
        </p:blipFill>
        <p:spPr>
          <a:xfrm>
            <a:off x="2167415" y="336045"/>
            <a:ext cx="7837975" cy="642918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CA02059-0780-F647-AAC7-673873083E70}"/>
              </a:ext>
            </a:extLst>
          </p:cNvPr>
          <p:cNvSpPr/>
          <p:nvPr/>
        </p:nvSpPr>
        <p:spPr>
          <a:xfrm rot="16200000">
            <a:off x="920189" y="2047885"/>
            <a:ext cx="263886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i="0" u="none" strike="noStrike" dirty="0">
                <a:effectLst/>
                <a:latin typeface="arial" panose="020B0604020202020204" pitchFamily="34" charset="0"/>
              </a:rPr>
              <a:t>Copyright: </a:t>
            </a:r>
            <a:r>
              <a:rPr lang="en-US" sz="1200" b="0" i="0" u="none" strike="noStrike" dirty="0" err="1">
                <a:effectLst/>
                <a:latin typeface="arial" panose="020B0604020202020204" pitchFamily="34" charset="0"/>
              </a:rPr>
              <a:t>Photomorphic</a:t>
            </a:r>
            <a:r>
              <a:rPr lang="en-US" sz="1200" b="0" i="0" u="none" strike="noStrike" dirty="0">
                <a:effectLst/>
                <a:latin typeface="arial" panose="020B0604020202020204" pitchFamily="34" charset="0"/>
              </a:rPr>
              <a:t> PTE. Ltd.</a:t>
            </a:r>
            <a:endParaRPr lang="en-US" sz="12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459AA67-869A-024C-AB45-F6FE631D041F}"/>
              </a:ext>
            </a:extLst>
          </p:cNvPr>
          <p:cNvSpPr/>
          <p:nvPr/>
        </p:nvSpPr>
        <p:spPr>
          <a:xfrm>
            <a:off x="1" y="5817558"/>
            <a:ext cx="12191999" cy="1041504"/>
          </a:xfrm>
          <a:prstGeom prst="rect">
            <a:avLst/>
          </a:prstGeom>
          <a:gradFill flip="none" rotWithShape="1">
            <a:gsLst>
              <a:gs pos="0">
                <a:srgbClr val="EAF1C5">
                  <a:shade val="30000"/>
                  <a:satMod val="115000"/>
                </a:srgbClr>
              </a:gs>
              <a:gs pos="50000">
                <a:srgbClr val="EAF1C5">
                  <a:shade val="67500"/>
                  <a:satMod val="115000"/>
                </a:srgbClr>
              </a:gs>
              <a:gs pos="100000">
                <a:srgbClr val="EAF1C5">
                  <a:shade val="100000"/>
                  <a:satMod val="115000"/>
                </a:srgbClr>
              </a:gs>
            </a:gsLst>
            <a:lin ang="16200000" scaled="1"/>
            <a:tileRect/>
          </a:gradFill>
        </p:spPr>
        <p:txBody>
          <a:bodyPr wrap="square" anchor="t">
            <a:spAutoFit/>
          </a:bodyPr>
          <a:lstStyle/>
          <a:p>
            <a:pPr algn="ctr">
              <a:lnSpc>
                <a:spcPct val="107000"/>
              </a:lnSpc>
            </a:pPr>
            <a:r>
              <a:rPr lang="en-US" sz="2300" b="1" dirty="0">
                <a:solidFill>
                  <a:srgbClr val="265B26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Annual Meeting of the Western Division of the American </a:t>
            </a:r>
            <a:r>
              <a:rPr lang="en-US" sz="2300" b="1" dirty="0" err="1">
                <a:solidFill>
                  <a:srgbClr val="265B26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Phytopathological</a:t>
            </a:r>
            <a:r>
              <a:rPr lang="en-US" sz="2300" b="1" dirty="0">
                <a:solidFill>
                  <a:srgbClr val="265B26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Society</a:t>
            </a:r>
          </a:p>
          <a:p>
            <a:pPr algn="ctr"/>
            <a:r>
              <a:rPr lang="en-US" sz="19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Samuel Martins | Caroline Martins</a:t>
            </a:r>
          </a:p>
          <a:p>
            <a:pPr algn="ctr"/>
            <a:r>
              <a:rPr lang="en-US" sz="16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Postdoctoral Researcher | Sponsored Relations Coordinator</a:t>
            </a:r>
            <a:endParaRPr lang="en-US" sz="16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CE8A157-00D0-B844-AA4A-41C9730BA934}"/>
              </a:ext>
            </a:extLst>
          </p:cNvPr>
          <p:cNvSpPr/>
          <p:nvPr/>
        </p:nvSpPr>
        <p:spPr>
          <a:xfrm>
            <a:off x="1" y="62556"/>
            <a:ext cx="12191999" cy="611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33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NETWORKING 101:  A Workshop by the Careers 101 Committee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D161461-CE0E-8446-A4A6-01C2A40F4E8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43750" y1="77707" x2="43750" y2="77707"/>
                        <a14:foregroundMark x1="49000" y1="77229" x2="49000" y2="77229"/>
                        <a14:foregroundMark x1="59417" y1="66083" x2="59417" y2="66083"/>
                        <a14:foregroundMark x1="67417" y1="64968" x2="67417" y2="64968"/>
                        <a14:foregroundMark x1="63833" y1="28822" x2="63833" y2="28822"/>
                        <a14:foregroundMark x1="65417" y1="72293" x2="65417" y2="72293"/>
                        <a14:foregroundMark x1="65917" y1="70541" x2="65917" y2="70541"/>
                        <a14:foregroundMark x1="66167" y1="69904" x2="66167" y2="69904"/>
                        <a14:backgroundMark x1="63333" y1="29299" x2="63333" y2="29299"/>
                        <a14:backgroundMark x1="63333" y1="29299" x2="63333" y2="29299"/>
                        <a14:backgroundMark x1="63333" y1="29299" x2="63333" y2="29299"/>
                      </a14:backgroundRemoval>
                    </a14:imgEffect>
                  </a14:imgLayer>
                </a14:imgProps>
              </a:ext>
            </a:extLst>
          </a:blip>
          <a:srcRect l="27008" r="25789"/>
          <a:stretch/>
        </p:blipFill>
        <p:spPr>
          <a:xfrm>
            <a:off x="11131550" y="5811761"/>
            <a:ext cx="996950" cy="1105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0423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val 17">
            <a:extLst>
              <a:ext uri="{FF2B5EF4-FFF2-40B4-BE49-F238E27FC236}">
                <a16:creationId xmlns:a16="http://schemas.microsoft.com/office/drawing/2014/main" id="{EEA0C782-4E91-9847-AA33-3787013CA00E}"/>
              </a:ext>
            </a:extLst>
          </p:cNvPr>
          <p:cNvSpPr/>
          <p:nvPr/>
        </p:nvSpPr>
        <p:spPr>
          <a:xfrm>
            <a:off x="660400" y="63500"/>
            <a:ext cx="1104900" cy="110490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6675141-D2D1-CC44-AABA-222980F43796}"/>
              </a:ext>
            </a:extLst>
          </p:cNvPr>
          <p:cNvSpPr/>
          <p:nvPr/>
        </p:nvSpPr>
        <p:spPr>
          <a:xfrm rot="16200000">
            <a:off x="8692394" y="5863117"/>
            <a:ext cx="158729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</a:rPr>
              <a:t>Copyright: </a:t>
            </a:r>
            <a:r>
              <a:rPr lang="en-US" sz="1000" dirty="0">
                <a:latin typeface="arial" panose="020B0604020202020204" pitchFamily="34" charset="0"/>
              </a:rPr>
              <a:t>David Kiron</a:t>
            </a:r>
            <a:endParaRPr lang="en-US" sz="10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E85261F-7128-6645-8046-B8B5A06E85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106" y="4704522"/>
            <a:ext cx="2956699" cy="193706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551645C-B3DF-4647-98C7-663877F781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48582" y="4536009"/>
            <a:ext cx="2173979" cy="217397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A1B21EC-7EA3-1E4B-9E03-B14BA941AB4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3974" b="7633"/>
          <a:stretch/>
        </p:blipFill>
        <p:spPr>
          <a:xfrm>
            <a:off x="4562085" y="4460244"/>
            <a:ext cx="3423408" cy="2249744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7C1E6395-6857-644A-A09A-4DC86C3F0A23}"/>
              </a:ext>
            </a:extLst>
          </p:cNvPr>
          <p:cNvSpPr/>
          <p:nvPr/>
        </p:nvSpPr>
        <p:spPr>
          <a:xfrm>
            <a:off x="714659" y="337895"/>
            <a:ext cx="4949047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300" b="1" dirty="0"/>
              <a:t>WHY should you network?</a:t>
            </a:r>
            <a:endParaRPr lang="en-US" sz="33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45B248F-B807-434F-924E-CA51E4139781}"/>
              </a:ext>
            </a:extLst>
          </p:cNvPr>
          <p:cNvSpPr/>
          <p:nvPr/>
        </p:nvSpPr>
        <p:spPr>
          <a:xfrm>
            <a:off x="498758" y="1080275"/>
            <a:ext cx="11018051" cy="3383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2200" dirty="0"/>
              <a:t>Make yourself known </a:t>
            </a:r>
          </a:p>
          <a:p>
            <a:pPr marL="342900" marR="0" lvl="0" indent="-3429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2200" dirty="0">
                <a:ea typeface="Calibri" panose="020F0502020204030204" pitchFamily="34" charset="0"/>
                <a:cs typeface="Arial" panose="020B0604020202020204" pitchFamily="34" charset="0"/>
              </a:rPr>
              <a:t>Gain/increase your knowledge/skills </a:t>
            </a:r>
          </a:p>
          <a:p>
            <a:pPr marL="342900" marR="0" lvl="0" indent="-3429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2200" dirty="0">
                <a:ea typeface="Calibri" panose="020F0502020204030204" pitchFamily="34" charset="0"/>
                <a:cs typeface="Arial" panose="020B0604020202020204" pitchFamily="34" charset="0"/>
              </a:rPr>
              <a:t>Find mentors</a:t>
            </a:r>
          </a:p>
          <a:p>
            <a:pPr marL="342900" marR="0" lvl="0" indent="-3429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2200" dirty="0">
                <a:ea typeface="Calibri" panose="020F0502020204030204" pitchFamily="34" charset="0"/>
                <a:cs typeface="Arial" panose="020B0604020202020204" pitchFamily="34" charset="0"/>
              </a:rPr>
              <a:t>What will the end results (quantitative and qualitative) be?</a:t>
            </a:r>
          </a:p>
          <a:p>
            <a:pPr marL="342900" marR="0" lvl="0" indent="-342900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  <a:buFont typeface="Symbol" pitchFamily="2" charset="2"/>
              <a:buChar char=""/>
            </a:pPr>
            <a:r>
              <a:rPr lang="en-US" sz="2200" dirty="0">
                <a:ea typeface="Calibri" panose="020F0502020204030204" pitchFamily="34" charset="0"/>
                <a:cs typeface="Arial" panose="020B0604020202020204" pitchFamily="34" charset="0"/>
              </a:rPr>
              <a:t>What will the scope of the impact (campus, regional, statewide, national, international) be?</a:t>
            </a:r>
          </a:p>
        </p:txBody>
      </p:sp>
    </p:spTree>
    <p:extLst>
      <p:ext uri="{BB962C8B-B14F-4D97-AF65-F5344CB8AC3E}">
        <p14:creationId xmlns:p14="http://schemas.microsoft.com/office/powerpoint/2010/main" val="38356872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45B248F-B807-434F-924E-CA51E4139781}"/>
              </a:ext>
            </a:extLst>
          </p:cNvPr>
          <p:cNvSpPr/>
          <p:nvPr/>
        </p:nvSpPr>
        <p:spPr>
          <a:xfrm>
            <a:off x="432290" y="990737"/>
            <a:ext cx="11396870" cy="4067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>
              <a:lnSpc>
                <a:spcPct val="3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Kn</a:t>
            </a:r>
            <a:r>
              <a:rPr lang="en-US" sz="2400" dirty="0"/>
              <a:t>ow your strengths and skills and be able to discuss them in a short introduction</a:t>
            </a:r>
          </a:p>
          <a:p>
            <a:pPr marL="342900" marR="0" lvl="0" indent="-342900">
              <a:lnSpc>
                <a:spcPct val="3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Practice and improve your listening skills</a:t>
            </a:r>
          </a:p>
          <a:p>
            <a:pPr marL="342900" marR="0" lvl="0" indent="-342900">
              <a:lnSpc>
                <a:spcPct val="3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Bring business cards to all potential networking events </a:t>
            </a:r>
          </a:p>
          <a:p>
            <a:pPr marL="342900" marR="0" lvl="0" indent="-342900">
              <a:lnSpc>
                <a:spcPct val="3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Update your CV and your social media profile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74EC50F-43FA-974E-8CCB-89109B57C7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64568" y="3086567"/>
            <a:ext cx="2462755" cy="143934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80EAF85-6439-2347-AE3F-276EEA8E83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64799" y="6114354"/>
            <a:ext cx="1830358" cy="48167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AD2CA4F-A5AE-884B-941E-5B10B93502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0330" y="5715000"/>
            <a:ext cx="1074293" cy="106713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64889E5-65CE-DB4B-9985-A13C949E7CF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25792" y="5659773"/>
            <a:ext cx="942147" cy="83746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702BDF3-5BAA-1842-ADF0-325832ECDCD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41865" y="4685827"/>
            <a:ext cx="1885458" cy="1972015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28127D58-B196-C146-9234-69213DCC9CC0}"/>
              </a:ext>
            </a:extLst>
          </p:cNvPr>
          <p:cNvSpPr/>
          <p:nvPr/>
        </p:nvSpPr>
        <p:spPr>
          <a:xfrm>
            <a:off x="464930" y="92700"/>
            <a:ext cx="990210" cy="99021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A22B8A4-0A36-FA4B-851C-6BB1D4D70B4B}"/>
              </a:ext>
            </a:extLst>
          </p:cNvPr>
          <p:cNvSpPr/>
          <p:nvPr/>
        </p:nvSpPr>
        <p:spPr>
          <a:xfrm rot="16200000">
            <a:off x="8485754" y="5627333"/>
            <a:ext cx="197201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Copyright: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www.wearehilt.com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33B4751-9601-034B-BD8A-86156D1A77F0}"/>
              </a:ext>
            </a:extLst>
          </p:cNvPr>
          <p:cNvSpPr txBox="1"/>
          <p:nvPr/>
        </p:nvSpPr>
        <p:spPr>
          <a:xfrm>
            <a:off x="7371345" y="6365743"/>
            <a:ext cx="1547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@</a:t>
            </a:r>
            <a:r>
              <a:rPr lang="en-US" dirty="0" err="1"/>
              <a:t>samjmartins</a:t>
            </a:r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05ECD0B3-6C16-E641-AB6E-7803429DC97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67283" y="5884839"/>
            <a:ext cx="1974433" cy="759152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59309D0-7638-8F41-A6CC-EDAD1328049E}"/>
              </a:ext>
            </a:extLst>
          </p:cNvPr>
          <p:cNvSpPr/>
          <p:nvPr/>
        </p:nvSpPr>
        <p:spPr>
          <a:xfrm>
            <a:off x="490330" y="276740"/>
            <a:ext cx="6737998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sz="3300" b="1" dirty="0"/>
              <a:t>How should you prepare to network?</a:t>
            </a:r>
          </a:p>
        </p:txBody>
      </p:sp>
    </p:spTree>
    <p:extLst>
      <p:ext uri="{BB962C8B-B14F-4D97-AF65-F5344CB8AC3E}">
        <p14:creationId xmlns:p14="http://schemas.microsoft.com/office/powerpoint/2010/main" val="22877432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BD1ACD57-08AC-9A42-AA82-11F76402F6EA}"/>
              </a:ext>
            </a:extLst>
          </p:cNvPr>
          <p:cNvSpPr/>
          <p:nvPr/>
        </p:nvSpPr>
        <p:spPr>
          <a:xfrm>
            <a:off x="1600590" y="63500"/>
            <a:ext cx="1193410" cy="119341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45B248F-B807-434F-924E-CA51E4139781}"/>
              </a:ext>
            </a:extLst>
          </p:cNvPr>
          <p:cNvSpPr/>
          <p:nvPr/>
        </p:nvSpPr>
        <p:spPr>
          <a:xfrm>
            <a:off x="622852" y="301774"/>
            <a:ext cx="11423374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300" b="1" dirty="0"/>
              <a:t>With whom should you network?  </a:t>
            </a:r>
          </a:p>
          <a:p>
            <a:pPr lvl="0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8627EB4-2F7A-314C-8C25-82C571A26863}"/>
              </a:ext>
            </a:extLst>
          </p:cNvPr>
          <p:cNvSpPr/>
          <p:nvPr/>
        </p:nvSpPr>
        <p:spPr>
          <a:xfrm>
            <a:off x="622852" y="1355168"/>
            <a:ext cx="10946296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200" dirty="0"/>
              <a:t>Students from other universities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n-US" sz="2200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200" dirty="0"/>
              <a:t>Young professionals in academia, industry, and extension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n-US" sz="2200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200" dirty="0"/>
              <a:t>Experienced professionals in academia, industry, and extension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n-US" sz="2200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200" dirty="0"/>
              <a:t>Anyone with similar research, commodities, geographic locations, or ethics/ideals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B9DC60B-AF38-3A45-958B-6217E8BF4B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852" y="4554112"/>
            <a:ext cx="3581400" cy="201769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80A5607-8420-BC40-ADDF-F5CEDAD577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8201" y="4470400"/>
            <a:ext cx="3429000" cy="2286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B2729ED-1EF6-3C4F-A9B5-9654FC00AA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93100" y="4613969"/>
            <a:ext cx="3314148" cy="207134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B416C6D-1093-4A4E-8A75-77692735E96D}"/>
              </a:ext>
            </a:extLst>
          </p:cNvPr>
          <p:cNvSpPr/>
          <p:nvPr/>
        </p:nvSpPr>
        <p:spPr>
          <a:xfrm rot="16200000">
            <a:off x="7247849" y="5695540"/>
            <a:ext cx="191270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Copyright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: Nicole D. Le Maire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B7E1636-6EAA-0E43-913B-1DE30E287403}"/>
              </a:ext>
            </a:extLst>
          </p:cNvPr>
          <p:cNvSpPr/>
          <p:nvPr/>
        </p:nvSpPr>
        <p:spPr>
          <a:xfrm>
            <a:off x="3275773" y="3953503"/>
            <a:ext cx="564045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2200" b="1" dirty="0">
                <a:solidFill>
                  <a:schemeClr val="accent1"/>
                </a:solidFill>
              </a:rPr>
              <a:t>Think broadly!		Think outside the box!</a:t>
            </a:r>
            <a:r>
              <a:rPr lang="en-US" sz="22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264121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BD1ACD57-08AC-9A42-AA82-11F76402F6EA}"/>
              </a:ext>
            </a:extLst>
          </p:cNvPr>
          <p:cNvSpPr/>
          <p:nvPr/>
        </p:nvSpPr>
        <p:spPr>
          <a:xfrm>
            <a:off x="1702352" y="9734"/>
            <a:ext cx="1260266" cy="1260266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DBC159B0-91A1-9C49-990C-43FCADA1E782}"/>
              </a:ext>
            </a:extLst>
          </p:cNvPr>
          <p:cNvSpPr/>
          <p:nvPr/>
        </p:nvSpPr>
        <p:spPr>
          <a:xfrm>
            <a:off x="445052" y="-2966"/>
            <a:ext cx="1260266" cy="1260266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45B248F-B807-434F-924E-CA51E4139781}"/>
              </a:ext>
            </a:extLst>
          </p:cNvPr>
          <p:cNvSpPr/>
          <p:nvPr/>
        </p:nvSpPr>
        <p:spPr>
          <a:xfrm>
            <a:off x="336826" y="1371065"/>
            <a:ext cx="11518348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b="1" dirty="0"/>
              <a:t>Before the meeting/at home </a:t>
            </a:r>
            <a:r>
              <a:rPr lang="en-US" sz="2200" dirty="0"/>
              <a:t>– when you are registering for a meeting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i="1" dirty="0"/>
              <a:t>Contact professionals with whom you would like to meet to determine if they will attend the event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i="1" dirty="0"/>
              <a:t>You can also look through the meeting attendee list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i="1" dirty="0"/>
              <a:t>Set up a meeting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i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/>
              <a:t>Where can you network with people </a:t>
            </a:r>
            <a:r>
              <a:rPr lang="en-US" sz="2200" b="1" dirty="0"/>
              <a:t>at the meeting</a:t>
            </a:r>
            <a:r>
              <a:rPr lang="en-US" sz="2200" dirty="0"/>
              <a:t>?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i="1" dirty="0"/>
              <a:t>poster sessions, lunches, socials, workshops, networking opportunities, session breaks or after sessions, committee meetings, after the day’s planned events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F3F3B76-7724-7342-AB51-35218C0E1E06}"/>
              </a:ext>
            </a:extLst>
          </p:cNvPr>
          <p:cNvSpPr/>
          <p:nvPr/>
        </p:nvSpPr>
        <p:spPr>
          <a:xfrm>
            <a:off x="1665601" y="316812"/>
            <a:ext cx="5755422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300" b="1" dirty="0"/>
              <a:t>Where does networking begin?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F9C6D7B-EDBE-5B43-AACA-E343786D6A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856" y="4508349"/>
            <a:ext cx="3066358" cy="214645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C296CAC-6B17-3E47-816A-30E89E324A42}"/>
              </a:ext>
            </a:extLst>
          </p:cNvPr>
          <p:cNvSpPr/>
          <p:nvPr/>
        </p:nvSpPr>
        <p:spPr>
          <a:xfrm rot="16200000">
            <a:off x="-255720" y="5817324"/>
            <a:ext cx="160653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Copyright: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Eraldo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Peres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343D796-12B8-AD45-86F0-C0BBEF9BE5F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672"/>
          <a:stretch/>
        </p:blipFill>
        <p:spPr>
          <a:xfrm>
            <a:off x="7814197" y="4508349"/>
            <a:ext cx="3748911" cy="214645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8084B7F-CEF1-844E-A917-9AD10D71DC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52979" y="4508349"/>
            <a:ext cx="3219676" cy="214645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1B6A93FD-9D6E-F244-9761-70E15861BE65}"/>
              </a:ext>
            </a:extLst>
          </p:cNvPr>
          <p:cNvSpPr/>
          <p:nvPr/>
        </p:nvSpPr>
        <p:spPr>
          <a:xfrm rot="16200000">
            <a:off x="3186788" y="5705916"/>
            <a:ext cx="182934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b="1" dirty="0"/>
              <a:t>Copyright: </a:t>
            </a:r>
            <a:r>
              <a:rPr lang="en-US" sz="1000" dirty="0" err="1"/>
              <a:t>EuroScience</a:t>
            </a:r>
            <a:r>
              <a:rPr lang="en-US" sz="1000" dirty="0"/>
              <a:t> © 2014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8427B17-3092-8249-B41C-880DDC9EAD98}"/>
              </a:ext>
            </a:extLst>
          </p:cNvPr>
          <p:cNvSpPr/>
          <p:nvPr/>
        </p:nvSpPr>
        <p:spPr>
          <a:xfrm>
            <a:off x="483152" y="305910"/>
            <a:ext cx="1417376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300" b="1" dirty="0"/>
              <a:t>When/</a:t>
            </a:r>
            <a:endParaRPr lang="en-US" sz="33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126E553-A956-B14B-947E-E0BB5A6B1DFB}"/>
              </a:ext>
            </a:extLst>
          </p:cNvPr>
          <p:cNvSpPr/>
          <p:nvPr/>
        </p:nvSpPr>
        <p:spPr>
          <a:xfrm>
            <a:off x="0" y="3996860"/>
            <a:ext cx="121920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200" b="1" dirty="0">
                <a:solidFill>
                  <a:schemeClr val="accent1"/>
                </a:solidFill>
              </a:rPr>
              <a:t>Do not hide in your room.	Make yourself available.	 Take the lead!</a:t>
            </a:r>
            <a:endParaRPr lang="en-US" sz="2200" b="1" dirty="0">
              <a:solidFill>
                <a:schemeClr val="accent1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32278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45B248F-B807-434F-924E-CA51E4139781}"/>
              </a:ext>
            </a:extLst>
          </p:cNvPr>
          <p:cNvSpPr/>
          <p:nvPr/>
        </p:nvSpPr>
        <p:spPr>
          <a:xfrm>
            <a:off x="521252" y="1349886"/>
            <a:ext cx="7533377" cy="45166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ea typeface="Calibri" panose="020F0502020204030204" pitchFamily="34" charset="0"/>
                <a:cs typeface="Arial" panose="020B0604020202020204" pitchFamily="34" charset="0"/>
              </a:rPr>
              <a:t>Dress appropriately (and professionally) for the event/setting</a:t>
            </a:r>
          </a:p>
          <a:p>
            <a:pPr marL="342900" lvl="0" indent="-342900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2200" dirty="0"/>
              <a:t>Be yourself and be confident </a:t>
            </a:r>
          </a:p>
          <a:p>
            <a:pPr marL="342900" indent="-342900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ea typeface="Calibri" panose="020F0502020204030204" pitchFamily="34" charset="0"/>
                <a:cs typeface="Arial" panose="020B0604020202020204" pitchFamily="34" charset="0"/>
              </a:rPr>
              <a:t>Listen to understand</a:t>
            </a:r>
          </a:p>
          <a:p>
            <a:pPr marL="342900" indent="-342900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2200" dirty="0"/>
              <a:t>Introduce yourself (you will have already prepared for this!)</a:t>
            </a:r>
          </a:p>
          <a:p>
            <a:pPr marL="342900" lvl="0" indent="-342900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2200" dirty="0"/>
              <a:t>Smile and make eye contact</a:t>
            </a:r>
          </a:p>
          <a:p>
            <a:pPr marL="342900" marR="0" lvl="0" indent="-342900"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ea typeface="Calibri" panose="020F0502020204030204" pitchFamily="34" charset="0"/>
                <a:cs typeface="Arial" panose="020B0604020202020204" pitchFamily="34" charset="0"/>
              </a:rPr>
              <a:t>Use good posture</a:t>
            </a:r>
          </a:p>
          <a:p>
            <a:pPr marL="342900" marR="0" lvl="0" indent="-342900"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ea typeface="Calibri" panose="020F0502020204030204" pitchFamily="34" charset="0"/>
                <a:cs typeface="Arial" panose="020B0604020202020204" pitchFamily="34" charset="0"/>
              </a:rPr>
              <a:t>Project enthusiasm</a:t>
            </a:r>
          </a:p>
          <a:p>
            <a:pPr marL="342900" lvl="0" indent="-342900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2200" dirty="0"/>
              <a:t>Speak clearly </a:t>
            </a:r>
          </a:p>
          <a:p>
            <a:pPr marL="342900" lvl="0" indent="-342900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2200" dirty="0"/>
              <a:t>Have your business cards /CV ready</a:t>
            </a:r>
          </a:p>
          <a:p>
            <a:pPr marL="342900" indent="-342900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ea typeface="Calibri" panose="020F0502020204030204" pitchFamily="34" charset="0"/>
                <a:cs typeface="Arial" panose="020B0604020202020204" pitchFamily="34" charset="0"/>
              </a:rPr>
              <a:t>Follow up with relevant contacts (</a:t>
            </a:r>
            <a:r>
              <a:rPr lang="en-US" sz="2200" dirty="0" err="1">
                <a:ea typeface="Calibri" panose="020F0502020204030204" pitchFamily="34" charset="0"/>
                <a:cs typeface="Arial" panose="020B0604020202020204" pitchFamily="34" charset="0"/>
              </a:rPr>
              <a:t>eg.</a:t>
            </a:r>
            <a:r>
              <a:rPr lang="en-US" sz="2200" dirty="0">
                <a:ea typeface="Calibri" panose="020F0502020204030204" pitchFamily="34" charset="0"/>
                <a:cs typeface="Arial" panose="020B0604020202020204" pitchFamily="34" charset="0"/>
              </a:rPr>
              <a:t>: email, social media)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BD1ACD57-08AC-9A42-AA82-11F76402F6EA}"/>
              </a:ext>
            </a:extLst>
          </p:cNvPr>
          <p:cNvSpPr/>
          <p:nvPr/>
        </p:nvSpPr>
        <p:spPr>
          <a:xfrm>
            <a:off x="542072" y="50800"/>
            <a:ext cx="1168400" cy="116840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81087AC-E3C0-A34E-9C21-7DAABF88C818}"/>
              </a:ext>
            </a:extLst>
          </p:cNvPr>
          <p:cNvSpPr/>
          <p:nvPr/>
        </p:nvSpPr>
        <p:spPr>
          <a:xfrm>
            <a:off x="572319" y="345409"/>
            <a:ext cx="4016997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300" b="1" dirty="0"/>
              <a:t>What should you do?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434A474-EB32-0942-9C45-55F4ADA30D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4629" y="284440"/>
            <a:ext cx="4016997" cy="2673891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962D04E-F61A-0A48-BED0-62FB455FDB7C}"/>
              </a:ext>
            </a:extLst>
          </p:cNvPr>
          <p:cNvSpPr/>
          <p:nvPr/>
        </p:nvSpPr>
        <p:spPr>
          <a:xfrm>
            <a:off x="0" y="6068874"/>
            <a:ext cx="121919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i="1" dirty="0"/>
              <a:t>TIP:</a:t>
            </a:r>
            <a:r>
              <a:rPr lang="en-US" sz="2000" dirty="0"/>
              <a:t> If you are attending a function with several other colleagues from your institution, do not sit at a table with more than one or two other colleagues. </a:t>
            </a:r>
            <a:r>
              <a:rPr lang="en-US" sz="2000" b="1" u="sng" dirty="0"/>
              <a:t>Meet people that you don’t always have the opportunity to see.</a:t>
            </a:r>
          </a:p>
        </p:txBody>
      </p:sp>
    </p:spTree>
    <p:extLst>
      <p:ext uri="{BB962C8B-B14F-4D97-AF65-F5344CB8AC3E}">
        <p14:creationId xmlns:p14="http://schemas.microsoft.com/office/powerpoint/2010/main" val="1804326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APS Base Columns" ma:contentTypeID="0x0101002F2CBBF331C9C144B79263E2CD1EBC280055926B5BE8E9AC45B215314D22207EF3" ma:contentTypeVersion="27" ma:contentTypeDescription="" ma:contentTypeScope="" ma:versionID="b7aac1574f77eaae912de77607edb157">
  <xsd:schema xmlns:xsd="http://www.w3.org/2001/XMLSchema" xmlns:xs="http://www.w3.org/2001/XMLSchema" xmlns:p="http://schemas.microsoft.com/office/2006/metadata/properties" xmlns:ns2="74b0b8bf-1f15-41b1-974d-d17303981568" xmlns:ns3="b4b35062-d740-41d1-9ffb-d70801cc8745" xmlns:ns4="49712418-7b8b-4a86-a111-2b9e5c31628f" targetNamespace="http://schemas.microsoft.com/office/2006/metadata/properties" ma:root="true" ma:fieldsID="398a022a43e2b99767f1cea8f59b7eaf" ns2:_="" ns3:_="" ns4:_="">
    <xsd:import namespace="74b0b8bf-1f15-41b1-974d-d17303981568"/>
    <xsd:import namespace="b4b35062-d740-41d1-9ffb-d70801cc8745"/>
    <xsd:import namespace="49712418-7b8b-4a86-a111-2b9e5c31628f"/>
    <xsd:element name="properties">
      <xsd:complexType>
        <xsd:sequence>
          <xsd:element name="documentManagement">
            <xsd:complexType>
              <xsd:all>
                <xsd:element ref="ns2:MeetingType" minOccurs="0"/>
                <xsd:element ref="ns2:MemberGroup" minOccurs="0"/>
                <xsd:element ref="ns2:CourseType" minOccurs="0"/>
                <xsd:element ref="ns2:lbffa240476b48f4bb908ac05f7c6d05" minOccurs="0"/>
                <xsd:element ref="ns3:TaxCatchAllLabel" minOccurs="0"/>
                <xsd:element ref="ns2:c0e6c0e732f646459ed2f0ffcd2b3d49" minOccurs="0"/>
                <xsd:element ref="ns2:cf123d1310914525b7556ed4d1f62473" minOccurs="0"/>
                <xsd:element ref="ns2:b2e9ef0a9cd449a7b55200f7491ce132" minOccurs="0"/>
                <xsd:element ref="ns2:m232f33803f54335aa59d5846c44e4d9" minOccurs="0"/>
                <xsd:element ref="ns2:ic7029f69fd548678aca3538e093a32e" minOccurs="0"/>
                <xsd:element ref="ns2:jf10dc857d9746f8ba5d52ee35dcc202" minOccurs="0"/>
                <xsd:element ref="ns3:TaxCatchAll" minOccurs="0"/>
                <xsd:element ref="ns2:d14da5615d354b60b70cd3a744498626" minOccurs="0"/>
                <xsd:element ref="ns2:p4311432bba94f7baa9c70fc60623833" minOccurs="0"/>
                <xsd:element ref="ns2:eeeca0b6816143089bb8800a36a3a86b" minOccurs="0"/>
                <xsd:element ref="ns4:MediaServiceDateTaken" minOccurs="0"/>
                <xsd:element ref="ns4:MediaLengthInSeconds" minOccurs="0"/>
                <xsd:element ref="ns4:lcf76f155ced4ddcb4097134ff3c332f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b0b8bf-1f15-41b1-974d-d17303981568" elementFormDefault="qualified">
    <xsd:import namespace="http://schemas.microsoft.com/office/2006/documentManagement/types"/>
    <xsd:import namespace="http://schemas.microsoft.com/office/infopath/2007/PartnerControls"/>
    <xsd:element name="MeetingType" ma:index="5" nillable="true" ma:displayName="Meeting Type" ma:format="Dropdown" ma:internalName="MeetingType" ma:readOnly="false">
      <xsd:simpleType>
        <xsd:restriction base="dms:Choice">
          <xsd:enumeration value="Annual Meeting"/>
          <xsd:enumeration value="Committee"/>
          <xsd:enumeration value="Division"/>
          <xsd:enumeration value="Workshop"/>
          <xsd:enumeration value="Council"/>
        </xsd:restriction>
      </xsd:simpleType>
    </xsd:element>
    <xsd:element name="MemberGroup" ma:index="7" nillable="true" ma:displayName="Member Group" ma:format="Dropdown" ma:internalName="MemberGroup">
      <xsd:simpleType>
        <xsd:restriction base="dms:Choice">
          <xsd:enumeration value="Committee"/>
          <xsd:enumeration value="P-Team"/>
          <xsd:enumeration value="Task Force"/>
          <xsd:enumeration value="Division"/>
          <xsd:enumeration value="Council"/>
          <xsd:enumeration value="Foundation"/>
        </xsd:restriction>
      </xsd:simpleType>
    </xsd:element>
    <xsd:element name="CourseType" ma:index="8" nillable="true" ma:displayName="Course Type" ma:format="Dropdown" ma:internalName="CourseType" ma:readOnly="false">
      <xsd:simpleType>
        <xsd:restriction base="dms:Choice">
          <xsd:enumeration value="Certification"/>
          <xsd:enumeration value="Program"/>
          <xsd:enumeration value="Research Ethics"/>
          <xsd:enumeration value="Seed Pathology"/>
          <xsd:enumeration value="Teaching Certificate"/>
        </xsd:restriction>
      </xsd:simpleType>
    </xsd:element>
    <xsd:element name="lbffa240476b48f4bb908ac05f7c6d05" ma:index="14" nillable="true" ma:taxonomy="true" ma:internalName="lbffa240476b48f4bb908ac05f7c6d05" ma:taxonomyFieldName="Asset_x0020_Type" ma:displayName="Asset Type" ma:readOnly="false" ma:fieldId="{5bffa240-476b-48f4-bb90-8ac05f7c6d05}" ma:sspId="7f422fe2-59de-4aa6-93d1-a6d104338b63" ma:termSetId="d3811b7d-4d23-4352-95fb-4c11f9ca2c3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c0e6c0e732f646459ed2f0ffcd2b3d49" ma:index="16" nillable="true" ma:taxonomy="true" ma:internalName="c0e6c0e732f646459ed2f0ffcd2b3d49" ma:taxonomyFieldName="Year0" ma:displayName="Year" ma:readOnly="false" ma:default="" ma:fieldId="{c0e6c0e7-32f6-4645-9ed2-f0ffcd2b3d49}" ma:sspId="7f422fe2-59de-4aa6-93d1-a6d104338b63" ma:termSetId="40459a7c-0b0e-42d9-96ba-0db9c5f47a3e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cf123d1310914525b7556ed4d1f62473" ma:index="17" nillable="true" ma:taxonomy="true" ma:internalName="cf123d1310914525b7556ed4d1f62473" ma:taxonomyFieldName="Dept" ma:displayName="Dept" ma:readOnly="false" ma:default="" ma:fieldId="{cf123d13-1091-4525-b755-6ed4d1f62473}" ma:sspId="7f422fe2-59de-4aa6-93d1-a6d104338b63" ma:termSetId="897a65a6-868c-47de-a8bb-85f6c2cf85a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b2e9ef0a9cd449a7b55200f7491ce132" ma:index="19" nillable="true" ma:taxonomy="true" ma:internalName="b2e9ef0a9cd449a7b55200f7491ce132" ma:taxonomyFieldName="DocType" ma:displayName="Doc Type" ma:readOnly="false" ma:default="" ma:fieldId="{b2e9ef0a-9cd4-49a7-b552-00f7491ce132}" ma:sspId="7f422fe2-59de-4aa6-93d1-a6d104338b63" ma:termSetId="e4b3e915-4e3c-4da7-b011-223c5c07188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232f33803f54335aa59d5846c44e4d9" ma:index="21" nillable="true" ma:taxonomy="true" ma:internalName="m232f33803f54335aa59d5846c44e4d9" ma:taxonomyFieldName="FiscalYear" ma:displayName="Fiscal Year" ma:readOnly="false" ma:default="" ma:fieldId="{6232f338-03f5-4335-aa59-d5846c44e4d9}" ma:sspId="7f422fe2-59de-4aa6-93d1-a6d104338b63" ma:termSetId="d58c63fd-a19d-4f6a-a21d-640f009fc3c4" ma:anchorId="3a0a9f3b-4465-44ff-86df-f9e3a3d850ae" ma:open="false" ma:isKeyword="false">
      <xsd:complexType>
        <xsd:sequence>
          <xsd:element ref="pc:Terms" minOccurs="0" maxOccurs="1"/>
        </xsd:sequence>
      </xsd:complexType>
    </xsd:element>
    <xsd:element name="ic7029f69fd548678aca3538e093a32e" ma:index="22" nillable="true" ma:taxonomy="true" ma:internalName="ic7029f69fd548678aca3538e093a32e" ma:taxonomyFieldName="Month0" ma:displayName="Month" ma:readOnly="false" ma:default="" ma:fieldId="{2c7029f6-9fd5-4867-8aca-3538e093a32e}" ma:sspId="7f422fe2-59de-4aa6-93d1-a6d104338b63" ma:termSetId="4d35db5a-e2f4-486a-ad7f-0efbbb1cda12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jf10dc857d9746f8ba5d52ee35dcc202" ma:index="23" nillable="true" ma:taxonomy="true" ma:internalName="jf10dc857d9746f8ba5d52ee35dcc202" ma:taxonomyFieldName="GraphicType" ma:displayName="Graphic Type" ma:readOnly="false" ma:fieldId="{3f10dc85-7d97-46f8-ba5d-52ee35dcc202}" ma:sspId="7f422fe2-59de-4aa6-93d1-a6d104338b63" ma:termSetId="a9a9cad8-e31c-4e6f-b23c-805d0960a4c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d14da5615d354b60b70cd3a744498626" ma:index="25" nillable="true" ma:taxonomy="true" ma:internalName="d14da5615d354b60b70cd3a744498626" ma:taxonomyFieldName="MarketingChannel" ma:displayName="Marketing Channel" ma:default="" ma:fieldId="{d14da561-5d35-4b60-b70c-d3a744498626}" ma:sspId="7f422fe2-59de-4aa6-93d1-a6d104338b63" ma:termSetId="d2914a91-e5ae-4765-a800-1c594493821e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p4311432bba94f7baa9c70fc60623833" ma:index="29" nillable="true" ma:taxonomy="true" ma:internalName="p4311432bba94f7baa9c70fc60623833" ma:taxonomyFieldName="ProjectProductType" ma:displayName="Project-Product Type" ma:readOnly="false" ma:default="" ma:fieldId="{94311432-bba9-4f7b-aa9c-70fc60623833}" ma:sspId="7f422fe2-59de-4aa6-93d1-a6d104338b63" ma:termSetId="0c1e09f4-ca8d-47cd-ae41-319d389b0a7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eeca0b6816143089bb8800a36a3a86b" ma:index="31" nillable="true" ma:taxonomy="true" ma:internalName="eeeca0b6816143089bb8800a36a3a86b" ma:taxonomyFieldName="Society" ma:displayName="Society" ma:readOnly="false" ma:default="" ma:fieldId="{eeeca0b6-8161-4308-9bb8-800a36a3a86b}" ma:sspId="7f422fe2-59de-4aa6-93d1-a6d104338b63" ma:termSetId="718ddcac-33ea-440f-a7d4-ab6ee030527f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b35062-d740-41d1-9ffb-d70801cc8745" elementFormDefault="qualified">
    <xsd:import namespace="http://schemas.microsoft.com/office/2006/documentManagement/types"/>
    <xsd:import namespace="http://schemas.microsoft.com/office/infopath/2007/PartnerControls"/>
    <xsd:element name="TaxCatchAllLabel" ma:index="15" nillable="true" ma:displayName="Taxonomy Catch All Column1" ma:hidden="true" ma:list="{5bec0ddf-3101-4f43-aeae-9a445f4b971f}" ma:internalName="TaxCatchAllLabel" ma:readOnly="false" ma:showField="CatchAllDataLabel" ma:web="74b0b8bf-1f15-41b1-974d-d1730398156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" ma:index="24" nillable="true" ma:displayName="Taxonomy Catch All Column" ma:hidden="true" ma:list="{5bec0ddf-3101-4f43-aeae-9a445f4b971f}" ma:internalName="TaxCatchAll" ma:readOnly="false" ma:showField="CatchAllData" ma:web="74b0b8bf-1f15-41b1-974d-d1730398156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712418-7b8b-4a86-a111-2b9e5c31628f" elementFormDefault="qualified">
    <xsd:import namespace="http://schemas.microsoft.com/office/2006/documentManagement/types"/>
    <xsd:import namespace="http://schemas.microsoft.com/office/infopath/2007/PartnerControls"/>
    <xsd:element name="MediaServiceDateTaken" ma:index="3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3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36" nillable="true" ma:taxonomy="true" ma:internalName="lcf76f155ced4ddcb4097134ff3c332f" ma:taxonomyFieldName="MediaServiceImageTags" ma:displayName="Image Tags" ma:readOnly="false" ma:fieldId="{5cf76f15-5ced-4ddc-b409-7134ff3c332f}" ma:taxonomyMulti="true" ma:sspId="7f422fe2-59de-4aa6-93d1-a6d104338b6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37" nillable="true" ma:displayName="Extracted Text" ma:hidden="true" ma:internalName="MediaServiceOCR" ma:readOnly="true">
      <xsd:simpleType>
        <xsd:restriction base="dms:Note"/>
      </xsd:simpleType>
    </xsd:element>
    <xsd:element name="MediaServiceGenerationTime" ma:index="3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40" nillable="true" ma:displayName="Location" ma:hidden="true" ma:indexed="true" ma:internalName="MediaServiceLocation" ma:readOnly="true">
      <xsd:simpleType>
        <xsd:restriction base="dms:Text"/>
      </xsd:simpleType>
    </xsd:element>
    <xsd:element name="MediaServiceObjectDetectorVersions" ma:index="4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EA5B46E-FAEA-4135-A8D2-2EA0F7C4403F}"/>
</file>

<file path=customXml/itemProps2.xml><?xml version="1.0" encoding="utf-8"?>
<ds:datastoreItem xmlns:ds="http://schemas.openxmlformats.org/officeDocument/2006/customXml" ds:itemID="{23BE90EB-78BE-4B70-8D04-CCD5FA935841}"/>
</file>

<file path=docProps/app.xml><?xml version="1.0" encoding="utf-8"?>
<Properties xmlns="http://schemas.openxmlformats.org/officeDocument/2006/extended-properties" xmlns:vt="http://schemas.openxmlformats.org/officeDocument/2006/docPropsVTypes">
  <TotalTime>1557</TotalTime>
  <Words>1026</Words>
  <Application>Microsoft Macintosh PowerPoint</Application>
  <PresentationFormat>Widescreen</PresentationFormat>
  <Paragraphs>98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Arial</vt:lpstr>
      <vt:lpstr>Calibri</vt:lpstr>
      <vt:lpstr>Calibri Light</vt:lpstr>
      <vt:lpstr>Symbol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Martins, Samuel J</dc:creator>
  <cp:lastModifiedBy>Martins, Samuel J</cp:lastModifiedBy>
  <cp:revision>45</cp:revision>
  <dcterms:created xsi:type="dcterms:W3CDTF">2019-02-03T22:40:16Z</dcterms:created>
  <dcterms:modified xsi:type="dcterms:W3CDTF">2019-02-10T17:49:35Z</dcterms:modified>
</cp:coreProperties>
</file>