
<file path=[Content_Types].xml><?xml version="1.0" encoding="utf-8"?>
<Types xmlns="http://schemas.openxmlformats.org/package/2006/content-types"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12801600"/>
  <p:notesSz cx="7010400" cy="9296400"/>
  <p:defaultTextStyle>
    <a:defPPr>
      <a:defRPr lang="en-US"/>
    </a:defPPr>
    <a:lvl1pPr marL="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219456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 userDrawn="1">
          <p15:clr>
            <a:srgbClr val="A4A3A4"/>
          </p15:clr>
        </p15:guide>
        <p15:guide id="2" pos="8040" userDrawn="1">
          <p15:clr>
            <a:srgbClr val="A4A3A4"/>
          </p15:clr>
        </p15:guide>
        <p15:guide id="4" pos="16128" userDrawn="1">
          <p15:clr>
            <a:srgbClr val="A4A3A4"/>
          </p15:clr>
        </p15:guide>
        <p15:guide id="5" orient="horz" pos="888" userDrawn="1">
          <p15:clr>
            <a:srgbClr val="A4A3A4"/>
          </p15:clr>
        </p15:guide>
        <p15:guide id="6" pos="12144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51"/>
    <a:srgbClr val="CAA12D"/>
    <a:srgbClr val="A3BA1F"/>
    <a:srgbClr val="065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334" y="-58"/>
      </p:cViewPr>
      <p:guideLst>
        <p:guide orient="horz" pos="4080"/>
        <p:guide orient="horz" pos="888"/>
        <p:guide pos="8040"/>
        <p:guide pos="16128"/>
        <p:guide pos="12144"/>
        <p:guide pos="4032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095078"/>
            <a:ext cx="246888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6723804"/>
            <a:ext cx="246888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681567"/>
            <a:ext cx="7098030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681567"/>
            <a:ext cx="20882610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3191512"/>
            <a:ext cx="2839212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8566999"/>
            <a:ext cx="2839212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3407833"/>
            <a:ext cx="1399032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3407833"/>
            <a:ext cx="1399032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681568"/>
            <a:ext cx="28392120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3138171"/>
            <a:ext cx="13926025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4676140"/>
            <a:ext cx="13926025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3138171"/>
            <a:ext cx="13994608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4676140"/>
            <a:ext cx="13994608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853440"/>
            <a:ext cx="10617040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1843194"/>
            <a:ext cx="16664940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3840480"/>
            <a:ext cx="10617040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853440"/>
            <a:ext cx="10617040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1843194"/>
            <a:ext cx="16664940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3840480"/>
            <a:ext cx="10617040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681568"/>
            <a:ext cx="2839212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3407833"/>
            <a:ext cx="2839212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1865187"/>
            <a:ext cx="7406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81DF-CC6D-4635-B2A8-E3E6BAD69E98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1865187"/>
            <a:ext cx="1110996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1865187"/>
            <a:ext cx="7406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1905-9A3A-44A2-A791-06BFA58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82771" y="396251"/>
            <a:ext cx="2812533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54591" y="396251"/>
            <a:ext cx="2848828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82773" y="6578354"/>
            <a:ext cx="2812532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42766" y="6578354"/>
            <a:ext cx="2860653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08028" y="536197"/>
            <a:ext cx="25247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  White Pine Blister Rust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fungal disease.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cause serious damage to white pines (which is why I like hiking in the woods).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Windy, kite-flying weather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helps me spread my spores.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>
          <a:xfrm rot="10800000">
            <a:off x="676306" y="3218187"/>
            <a:ext cx="2097599" cy="28310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94245" y="501574"/>
            <a:ext cx="270917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Sudden Oak Death</a:t>
            </a:r>
          </a:p>
          <a:p>
            <a:pPr>
              <a:spcAft>
                <a:spcPts val="4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I am an oomycete (fungal like organism).  I like “hiking” in the woods to find trees and shrubs.</a:t>
            </a:r>
          </a:p>
          <a:p>
            <a:pPr>
              <a:spcAft>
                <a:spcPts val="4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My spores are spread by wind and rain.</a:t>
            </a:r>
          </a:p>
          <a:p>
            <a:pPr>
              <a:spcAft>
                <a:spcPts val="4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I'm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picky eater (host range includes &gt; 100 species).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b="7500"/>
          <a:stretch/>
        </p:blipFill>
        <p:spPr>
          <a:xfrm>
            <a:off x="3496723" y="3863762"/>
            <a:ext cx="2789159" cy="21788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95179" y="6033246"/>
            <a:ext cx="25827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Photo: Joseph </a:t>
            </a:r>
            <a:r>
              <a:rPr lang="en-US" sz="700" dirty="0">
                <a:solidFill>
                  <a:schemeClr val="bg1"/>
                </a:solidFill>
              </a:rPr>
              <a:t>O'Brien, USDA Forest Service, </a:t>
            </a:r>
            <a:r>
              <a:rPr lang="en-US" sz="700" dirty="0" smtClean="0">
                <a:solidFill>
                  <a:schemeClr val="bg1"/>
                </a:solidFill>
              </a:rPr>
              <a:t>Bugwood.org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3387" y="6720879"/>
            <a:ext cx="25750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#3 Chestnut blight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I’m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fungal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chestnut is my favorite tree (I’m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picky).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I’ve done a good job of wiping out chestnut trees in North America.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Rain and wind help to spread my spores.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2903" y="6652009"/>
            <a:ext cx="259348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Phytophthora root rot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Phytophthora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cinnamomi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 infect over 100 trees and shrubs: azalea, rhododendron, camellia, boxwood, avocado, pine, juniper, hemlock, spruce, fir, cedar,  cypress and more (I’m 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picky)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rain creates the wet soils that I love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" b="6765"/>
          <a:stretch/>
        </p:blipFill>
        <p:spPr>
          <a:xfrm>
            <a:off x="457683" y="10506658"/>
            <a:ext cx="2651277" cy="17350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878071" y="6033246"/>
            <a:ext cx="25827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Photo: Joseph </a:t>
            </a:r>
            <a:r>
              <a:rPr lang="en-US" sz="700" dirty="0">
                <a:solidFill>
                  <a:schemeClr val="bg1"/>
                </a:solidFill>
              </a:rPr>
              <a:t>O'Brien, USDA Forest Service, </a:t>
            </a:r>
            <a:r>
              <a:rPr lang="en-US" sz="700" dirty="0" smtClean="0">
                <a:solidFill>
                  <a:schemeClr val="bg1"/>
                </a:solidFill>
              </a:rPr>
              <a:t>Bugwood.org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5876" y="12230094"/>
            <a:ext cx="3191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Photo: Andrej </a:t>
            </a:r>
            <a:r>
              <a:rPr lang="en-US" sz="700" dirty="0" err="1" smtClean="0">
                <a:solidFill>
                  <a:schemeClr val="bg1"/>
                </a:solidFill>
              </a:rPr>
              <a:t>Kunca</a:t>
            </a:r>
            <a:r>
              <a:rPr lang="en-US" sz="700" dirty="0" smtClean="0">
                <a:solidFill>
                  <a:schemeClr val="bg1"/>
                </a:solidFill>
              </a:rPr>
              <a:t>, National Forest Centre - Slovakia, Bugwood.org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b="5875"/>
          <a:stretch/>
        </p:blipFill>
        <p:spPr>
          <a:xfrm>
            <a:off x="3529583" y="9975075"/>
            <a:ext cx="2694891" cy="226659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44541" y="12241668"/>
            <a:ext cx="22990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Photo: Joseph </a:t>
            </a:r>
            <a:r>
              <a:rPr lang="en-US" sz="700" dirty="0">
                <a:solidFill>
                  <a:schemeClr val="bg1"/>
                </a:solidFill>
              </a:rPr>
              <a:t>O'Brien, USDA Forest Service, </a:t>
            </a:r>
            <a:r>
              <a:rPr lang="en-US" sz="700" dirty="0" smtClean="0">
                <a:solidFill>
                  <a:schemeClr val="bg1"/>
                </a:solidFill>
              </a:rPr>
              <a:t>Bugwood.org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52704" y="396251"/>
            <a:ext cx="2850150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65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14787" y="6578354"/>
            <a:ext cx="2888068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65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908712" y="6578354"/>
            <a:ext cx="2899796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65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888053" y="516541"/>
            <a:ext cx="26908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#5  Coffee rust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fungal disease.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found in the tropics, or wherever coffee is grown.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say I'm a picky eater - I literally live on coffee.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73775" y="6042624"/>
            <a:ext cx="298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National Plant Protection Organization, the Netherlands , Bugwood.org 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18707" y="6715680"/>
            <a:ext cx="276018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Cyst nematode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eterodera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tiny, parasitic worm.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tend to feed on and infect the roots of specific plants such as soybean and potato.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83385" y="6654808"/>
            <a:ext cx="279370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#8 Root knot nematode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Meloidogyne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tiny, parasitic worm.</a:t>
            </a:r>
          </a:p>
          <a:p>
            <a:pPr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must admit I cause a lot of damage to agricultural crops worldwide.  I've been known to feed on the roots nearly 2000 different plants (definitely not picky!)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43268" y="12219152"/>
            <a:ext cx="22776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Photo: Soybean cyst nematode, USDA ARS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749332" y="12219152"/>
            <a:ext cx="3571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Photo: William </a:t>
            </a:r>
            <a:r>
              <a:rPr lang="en-US" sz="700" dirty="0" smtClean="0">
                <a:solidFill>
                  <a:schemeClr val="bg1"/>
                </a:solidFill>
              </a:rPr>
              <a:t>Wergin</a:t>
            </a:r>
            <a:r>
              <a:rPr lang="en-US" sz="700" dirty="0" smtClean="0">
                <a:solidFill>
                  <a:schemeClr val="bg1"/>
                </a:solidFill>
              </a:rPr>
              <a:t> and Richard Sayre. Colorized by Stephen </a:t>
            </a:r>
            <a:r>
              <a:rPr lang="en-US" sz="700" dirty="0" smtClean="0">
                <a:solidFill>
                  <a:schemeClr val="bg1"/>
                </a:solidFill>
              </a:rPr>
              <a:t>Ausmus</a:t>
            </a:r>
            <a:r>
              <a:rPr lang="en-US" sz="700" dirty="0" smtClean="0">
                <a:solidFill>
                  <a:schemeClr val="bg1"/>
                </a:solidFill>
              </a:rPr>
              <a:t>. USDA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411"/>
          <a:stretch/>
        </p:blipFill>
        <p:spPr>
          <a:xfrm>
            <a:off x="6821385" y="3420524"/>
            <a:ext cx="2717342" cy="26386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75" y="9948341"/>
            <a:ext cx="2757123" cy="226781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r="10989" b="3855"/>
          <a:stretch/>
        </p:blipFill>
        <p:spPr>
          <a:xfrm rot="5400000">
            <a:off x="10230492" y="9726334"/>
            <a:ext cx="2267818" cy="2711832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3477016" y="6002619"/>
            <a:ext cx="298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National Plant Protection Organization, the Netherlands , Bugwood.org 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309993" y="12105683"/>
            <a:ext cx="3191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Photo: Soybean cyst nematode, USDA ARS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136018" y="12105683"/>
            <a:ext cx="3571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Photo: William </a:t>
            </a:r>
            <a:r>
              <a:rPr lang="en-US" sz="700" dirty="0" err="1" smtClean="0">
                <a:solidFill>
                  <a:schemeClr val="bg1"/>
                </a:solidFill>
              </a:rPr>
              <a:t>Wergin</a:t>
            </a:r>
            <a:r>
              <a:rPr lang="en-US" sz="700" dirty="0" smtClean="0">
                <a:solidFill>
                  <a:schemeClr val="bg1"/>
                </a:solidFill>
              </a:rPr>
              <a:t> and Richard Sayre. Colorized by Stephen </a:t>
            </a:r>
            <a:r>
              <a:rPr lang="en-US" sz="700" dirty="0" err="1" smtClean="0">
                <a:solidFill>
                  <a:schemeClr val="bg1"/>
                </a:solidFill>
              </a:rPr>
              <a:t>Ausmus</a:t>
            </a:r>
            <a:r>
              <a:rPr lang="en-US" sz="700" dirty="0" smtClean="0">
                <a:solidFill>
                  <a:schemeClr val="bg1"/>
                </a:solidFill>
              </a:rPr>
              <a:t>. USDA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9918503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65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10087624" y="500354"/>
            <a:ext cx="2587841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Brown rot of potato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bacterial disease.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can infect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plant species (I’m not picky) – potato tomato, banana, geraniums, peppers, eggplant and more!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b="10622"/>
          <a:stretch/>
        </p:blipFill>
        <p:spPr>
          <a:xfrm rot="5400000">
            <a:off x="10309051" y="3580691"/>
            <a:ext cx="2168487" cy="2812418"/>
          </a:xfrm>
          <a:prstGeom prst="rect">
            <a:avLst/>
          </a:prstGeom>
        </p:spPr>
      </p:pic>
      <p:sp>
        <p:nvSpPr>
          <p:cNvPr id="182" name="Rectangle 181"/>
          <p:cNvSpPr/>
          <p:nvPr/>
        </p:nvSpPr>
        <p:spPr>
          <a:xfrm>
            <a:off x="13243754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A3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6447458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A3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13246153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A3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6460933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A3B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3350343" y="506521"/>
            <a:ext cx="278740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#9  Black rot of grape</a:t>
            </a:r>
          </a:p>
          <a:p>
            <a:pPr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My name describes me well.  I’m an important fungal disease of grapes, and there’s nothing like a wet, windy day to help me spread my spores.  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3247009" y="6041006"/>
            <a:ext cx="2590409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Photo: University of Georgia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Plant Pathology,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Bugwood.org</a:t>
            </a: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r="24362" b="5865"/>
          <a:stretch/>
        </p:blipFill>
        <p:spPr>
          <a:xfrm>
            <a:off x="13376283" y="3092764"/>
            <a:ext cx="2645865" cy="290281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89" name="TextBox 188"/>
          <p:cNvSpPr txBox="1"/>
          <p:nvPr/>
        </p:nvSpPr>
        <p:spPr>
          <a:xfrm>
            <a:off x="16551860" y="529537"/>
            <a:ext cx="278740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#10 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Alternaria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alternata</a:t>
            </a: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Spots, rots and blights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I’m a fungus that can infect hundreds of plants, including citrus and papaya. I’m also associated with lung infections and mold allergies (I’m not picky!)  My spores are spread by the wind.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3372533" y="6732374"/>
            <a:ext cx="26282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#11  Late blight of potato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am the potato disease associated with the Irish potato famine.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like digging in the dirt, you may find me infecting my favorite food, potato tubers (I’m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picky).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6603413" y="6701894"/>
            <a:ext cx="262827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#12 Crown gall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bacterial disease.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can be found in the soil (digging in the dirt), where I infect the roots of  grapes, many fruit and nut trees and dozens of other plant species (not picky!)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9796947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CAA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3000651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CAA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9799346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CAA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3014126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CAA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9934016" y="520199"/>
            <a:ext cx="265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#13  Maize lethal necrosis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complex two viruses, and I like to hitch a ride on insects.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infect mainly corn and  I’m causing devastating farm losses in West Africa.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3105053" y="517815"/>
            <a:ext cx="2787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#14  Aster yellows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phytoplasma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(small microorganism) associated with hundreds of species, many in the Aster family but also crops such as wheat and barley (I’m not picky).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9935886" y="6690172"/>
            <a:ext cx="26282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#15  Stewart’s wilt of corn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bacterial disease, and I am spread by flea beetles.  I’m kind of picky; I especially like sweet corn!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3095646" y="6669852"/>
            <a:ext cx="27663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#16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Tomato spotted wilt virus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infect over 1000 species, including many vegetables, peanut and tobacco (I’m not a picky eater).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Thrips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(insects) help me spread from plant to plant.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0434252" y="6027429"/>
            <a:ext cx="29866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 smtClean="0">
                <a:solidFill>
                  <a:schemeClr val="bg1"/>
                </a:solidFill>
              </a:rPr>
              <a:t>National Plant Protection Organization, the Netherlands , Bugwood.org 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6267229" y="12130493"/>
            <a:ext cx="3191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Photo: Soybean cyst nematode, USDA ARS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26379047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9582751" y="396251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6381446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9596226" y="6578354"/>
            <a:ext cx="2893991" cy="5726535"/>
          </a:xfrm>
          <a:prstGeom prst="rect">
            <a:avLst/>
          </a:prstGeom>
          <a:solidFill>
            <a:schemeClr val="bg1"/>
          </a:solidFill>
          <a:ln w="177800">
            <a:solidFill>
              <a:srgbClr val="006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26516116" y="529769"/>
            <a:ext cx="26504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#17  Stem rust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fungal disease of wheat and barley.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history, I have been a threat to the world supply of wheat.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My windborne spores like to travel the world.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9687153" y="480250"/>
            <a:ext cx="275692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#18  Laurel wilt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fungus disease of the laurel family –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redbay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sassafras etc., but avocados may be my most well-known host.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am spread by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redbay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ambrosia beetle.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26517986" y="6714982"/>
            <a:ext cx="26282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#19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wilt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am found in soils worldwide, often part of a root rot complex and/or assoc. with nematodes (I’m a team player).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9677746" y="6679422"/>
            <a:ext cx="276632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#20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Rhizoctonia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damping-off, blight and rot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soil-borne fungus found around the world.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I’m not a picky eater (I like potatoes, cereals,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sugarbeet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cucumber, rice and even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turfgrass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257" y="3920731"/>
            <a:ext cx="2817576" cy="2121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701" y="6049009"/>
            <a:ext cx="31897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National Plant Protection Organization, the Netherlands , Bugwood.org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9684" r="17539" b="7796"/>
          <a:stretch/>
        </p:blipFill>
        <p:spPr>
          <a:xfrm>
            <a:off x="13335000" y="9892496"/>
            <a:ext cx="2720398" cy="233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81837" y="12222825"/>
            <a:ext cx="28939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Scott Bauer, USDA </a:t>
            </a:r>
            <a:r>
              <a:rPr lang="en-US" sz="600" dirty="0" smtClean="0"/>
              <a:t>ARS, </a:t>
            </a:r>
            <a:r>
              <a:rPr lang="en-US" sz="600" dirty="0"/>
              <a:t>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r="7334"/>
          <a:stretch/>
        </p:blipFill>
        <p:spPr>
          <a:xfrm>
            <a:off x="16545560" y="10021889"/>
            <a:ext cx="2733040" cy="219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l="46977" t="34857" r="27790" b="8680"/>
          <a:stretch/>
        </p:blipFill>
        <p:spPr>
          <a:xfrm>
            <a:off x="20335885" y="3568339"/>
            <a:ext cx="2055819" cy="247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5521" b="17970"/>
          <a:stretch/>
        </p:blipFill>
        <p:spPr>
          <a:xfrm rot="16200000">
            <a:off x="23090597" y="3851761"/>
            <a:ext cx="2816314" cy="1540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>
          <a:xfrm rot="5400000">
            <a:off x="19562943" y="9419966"/>
            <a:ext cx="3392614" cy="20647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335885" y="12218882"/>
            <a:ext cx="23191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Felix Francis, University of Delaware, Bugwood.org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7533" r="16094" b="5950"/>
          <a:stretch/>
        </p:blipFill>
        <p:spPr>
          <a:xfrm>
            <a:off x="23095646" y="9839751"/>
            <a:ext cx="2728902" cy="238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68962" y="12217284"/>
            <a:ext cx="24671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Ward Upham, Kansas State University, Bugwood.org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 b="8137"/>
          <a:stretch/>
        </p:blipFill>
        <p:spPr>
          <a:xfrm>
            <a:off x="26461507" y="4475562"/>
            <a:ext cx="2749526" cy="1551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08816" y="6037309"/>
            <a:ext cx="28570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Mary Burrows, Montana State University, Bugwood.org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/>
        </p:blipFill>
        <p:spPr>
          <a:xfrm>
            <a:off x="29923756" y="3127153"/>
            <a:ext cx="2139585" cy="29002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02113" y="6040663"/>
            <a:ext cx="2202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Ronald F. Billings, Texas A&amp;M Forest Service , Bugwood.org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7596" r="7352" b="4196"/>
          <a:stretch/>
        </p:blipFill>
        <p:spPr>
          <a:xfrm>
            <a:off x="26471880" y="9719739"/>
            <a:ext cx="2739153" cy="25059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464025" y="12213262"/>
            <a:ext cx="1897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William M. Brown Jr., Bugwood.org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39266" y="12215870"/>
            <a:ext cx="3033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Penn State </a:t>
            </a:r>
            <a:r>
              <a:rPr lang="en-US" sz="600" dirty="0" err="1" smtClean="0"/>
              <a:t>Dept</a:t>
            </a:r>
            <a:r>
              <a:rPr lang="en-US" sz="600" dirty="0" smtClean="0"/>
              <a:t> </a:t>
            </a:r>
            <a:r>
              <a:rPr lang="en-US" sz="600" dirty="0"/>
              <a:t>of Plant Pathology &amp; Environmental Microbiology Archives, Bugwood.org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11061" b="5498"/>
          <a:stretch/>
        </p:blipFill>
        <p:spPr>
          <a:xfrm>
            <a:off x="29687153" y="9790176"/>
            <a:ext cx="2735313" cy="24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6ABD6281DF348B7A5784F3DBC5943" ma:contentTypeVersion="2" ma:contentTypeDescription="Create a new document." ma:contentTypeScope="" ma:versionID="325f57d12b85413ab60eb51deac914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826DAD-1A1B-45FF-9AC1-CFFBD5D3A3CF}"/>
</file>

<file path=customXml/itemProps2.xml><?xml version="1.0" encoding="utf-8"?>
<ds:datastoreItem xmlns:ds="http://schemas.openxmlformats.org/officeDocument/2006/customXml" ds:itemID="{8681CE26-62EB-42E2-AA4F-EC179483EED8}"/>
</file>

<file path=customXml/itemProps3.xml><?xml version="1.0" encoding="utf-8"?>
<ds:datastoreItem xmlns:ds="http://schemas.openxmlformats.org/officeDocument/2006/customXml" ds:itemID="{6C29E7BD-D009-42E2-8882-5D70C709A4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1003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Lewandowski, Monica M.</dc:creator>
  <cp:lastModifiedBy>Monica Lewandowski</cp:lastModifiedBy>
  <cp:revision>115</cp:revision>
  <cp:lastPrinted>2017-10-20T17:59:22Z</cp:lastPrinted>
  <dcterms:created xsi:type="dcterms:W3CDTF">2017-10-19T02:37:07Z</dcterms:created>
  <dcterms:modified xsi:type="dcterms:W3CDTF">2017-10-20T18:02:48Z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0x010100BCA6ABD6281DF348B7A5784F3DBC5943</vt:lpwstr>
  </property>
  <property fmtid="{D5CDD505-2E9C-101B-9397-08002B2CF9AE}" pid="3" name="Order">
    <vt:r8>4100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