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Default Extension="jpg" ContentType="image/jpeg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89" r:id="rId2"/>
    <p:sldId id="809" r:id="rId3"/>
    <p:sldId id="776" r:id="rId4"/>
    <p:sldId id="801" r:id="rId5"/>
    <p:sldId id="777" r:id="rId6"/>
    <p:sldId id="810" r:id="rId7"/>
    <p:sldId id="779" r:id="rId8"/>
    <p:sldId id="780" r:id="rId9"/>
    <p:sldId id="781" r:id="rId10"/>
    <p:sldId id="782" r:id="rId11"/>
    <p:sldId id="783" r:id="rId12"/>
    <p:sldId id="785" r:id="rId13"/>
    <p:sldId id="784" r:id="rId14"/>
    <p:sldId id="812" r:id="rId15"/>
    <p:sldId id="790" r:id="rId16"/>
    <p:sldId id="807" r:id="rId17"/>
    <p:sldId id="806" r:id="rId18"/>
    <p:sldId id="808" r:id="rId19"/>
    <p:sldId id="786" r:id="rId20"/>
    <p:sldId id="787" r:id="rId21"/>
    <p:sldId id="789" r:id="rId22"/>
    <p:sldId id="813" r:id="rId23"/>
    <p:sldId id="791" r:id="rId24"/>
    <p:sldId id="795" r:id="rId25"/>
    <p:sldId id="796" r:id="rId26"/>
    <p:sldId id="811" r:id="rId27"/>
    <p:sldId id="797" r:id="rId28"/>
    <p:sldId id="799" r:id="rId29"/>
    <p:sldId id="769" r:id="rId30"/>
    <p:sldId id="762" r:id="rId31"/>
    <p:sldId id="761" r:id="rId3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Villani" initials="SM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00"/>
    <a:srgbClr val="C00000"/>
    <a:srgbClr val="FFA00E"/>
    <a:srgbClr val="3333FF"/>
    <a:srgbClr val="00FF00"/>
    <a:srgbClr val="A50021"/>
    <a:srgbClr val="FF5811"/>
    <a:srgbClr val="FFD786"/>
    <a:srgbClr val="FFFF00"/>
    <a:srgbClr val="FCF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1486" autoAdjust="0"/>
  </p:normalViewPr>
  <p:slideViewPr>
    <p:cSldViewPr snapToGrid="0">
      <p:cViewPr varScale="1">
        <p:scale>
          <a:sx n="89" d="100"/>
          <a:sy n="89" d="100"/>
        </p:scale>
        <p:origin x="1085" y="77"/>
      </p:cViewPr>
      <p:guideLst>
        <p:guide orient="horz" pos="2160"/>
        <p:guide pos="2960"/>
      </p:guideLst>
    </p:cSldViewPr>
  </p:slideViewPr>
  <p:outlineViewPr>
    <p:cViewPr>
      <p:scale>
        <a:sx n="33" d="100"/>
        <a:sy n="33" d="100"/>
      </p:scale>
      <p:origin x="0" y="31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3C69BA15-DF66-B341-B764-C1D8603B9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21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83EC5-A636-414F-A2A3-17342664C31F}" type="slidenum">
              <a:rPr lang="en-US">
                <a:latin typeface="Arial" pitchFamily="-106" charset="0"/>
              </a:rPr>
              <a:pPr/>
              <a:t>2</a:t>
            </a:fld>
            <a:endParaRPr lang="en-US">
              <a:latin typeface="Arial" pitchFamily="-10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56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83EC5-A636-414F-A2A3-17342664C31F}" type="slidenum">
              <a:rPr lang="en-US">
                <a:latin typeface="Arial" pitchFamily="-106" charset="0"/>
              </a:rPr>
              <a:pPr/>
              <a:t>14</a:t>
            </a:fld>
            <a:endParaRPr lang="en-US">
              <a:latin typeface="Arial" pitchFamily="-10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9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83EC5-A636-414F-A2A3-17342664C31F}" type="slidenum">
              <a:rPr lang="en-US">
                <a:latin typeface="Arial" pitchFamily="-106" charset="0"/>
              </a:rPr>
              <a:pPr/>
              <a:t>22</a:t>
            </a:fld>
            <a:endParaRPr lang="en-US">
              <a:latin typeface="Arial" pitchFamily="-10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9823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83EC5-A636-414F-A2A3-17342664C31F}" type="slidenum">
              <a:rPr lang="en-US">
                <a:latin typeface="Arial" pitchFamily="-106" charset="0"/>
              </a:rPr>
              <a:pPr/>
              <a:t>26</a:t>
            </a:fld>
            <a:endParaRPr lang="en-US">
              <a:latin typeface="Arial" pitchFamily="-10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564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FBB16-B9B5-0B40-AED3-188F3FC1FF6E}" type="slidenum">
              <a:rPr lang="en-US">
                <a:latin typeface="Arial" pitchFamily="-106" charset="0"/>
              </a:rPr>
              <a:pPr/>
              <a:t>30</a:t>
            </a:fld>
            <a:endParaRPr lang="en-US">
              <a:latin typeface="Arial" pitchFamily="-106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252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FBB16-B9B5-0B40-AED3-188F3FC1FF6E}" type="slidenum">
              <a:rPr lang="en-US">
                <a:latin typeface="Arial" pitchFamily="-106" charset="0"/>
              </a:rPr>
              <a:pPr/>
              <a:t>31</a:t>
            </a:fld>
            <a:endParaRPr lang="en-US">
              <a:latin typeface="Arial" pitchFamily="-106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939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83EC5-A636-414F-A2A3-17342664C31F}" type="slidenum">
              <a:rPr lang="en-US">
                <a:latin typeface="Arial" pitchFamily="-106" charset="0"/>
              </a:rPr>
              <a:pPr/>
              <a:t>6</a:t>
            </a:fld>
            <a:endParaRPr lang="en-US">
              <a:latin typeface="Arial" pitchFamily="-106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56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06B58-CEDD-42CA-8D8E-1B0BDBEBE2A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Typical summer diseases can include: 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Phomopsis</a:t>
            </a:r>
            <a:r>
              <a:rPr lang="en-US" altLang="en-US" i="1"/>
              <a:t> </a:t>
            </a:r>
            <a:r>
              <a:rPr lang="en-US" altLang="en-US"/>
              <a:t>fruit rot &amp;</a:t>
            </a:r>
            <a:r>
              <a:rPr lang="en-US" altLang="en-US" i="1"/>
              <a:t> </a:t>
            </a:r>
            <a:r>
              <a:rPr lang="en-US" altLang="en-US"/>
              <a:t>Alternaria leaf spot, which I couldn’t find pictures of on peach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Anthracnose (characterized by sunken firm concentric ringed lesions filled with salmon colored spores &amp; powdery mildew – see more easily on green fruit as powdery white leasions</a:t>
            </a:r>
          </a:p>
          <a:p>
            <a:pPr marL="685800" lvl="1" indent="-228600">
              <a:spcBef>
                <a:spcPct val="5000"/>
              </a:spcBef>
              <a:buClr>
                <a:schemeClr val="tx1"/>
              </a:buClr>
            </a:pPr>
            <a:r>
              <a:rPr lang="en-US" altLang="en-US"/>
              <a:t>Peach scab which appears as fuzzy slightly raised olive colored spots &amp; Peach shot hole (Coryneum Blight) which on fruit produces a very dark sunken lesion</a:t>
            </a:r>
          </a:p>
        </p:txBody>
      </p:sp>
    </p:spTree>
    <p:extLst>
      <p:ext uri="{BB962C8B-B14F-4D97-AF65-F5344CB8AC3E}">
        <p14:creationId xmlns:p14="http://schemas.microsoft.com/office/powerpoint/2010/main" val="101409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B411E-8271-A741-B55D-2529DE982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7369C-11CF-9D46-B3F5-7B2CA3555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3885-F832-964D-8DE8-7D2FB62E6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85F90-00E9-3446-8F6D-00AE81371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2F427-BC40-1F4D-B37D-3F12C6EEB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FB4CF-3CA9-514E-AC23-647635811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A54CF-075D-F142-816D-83B39E446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35CAC-1571-C94E-BE04-39A681765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65148-E06D-1C45-936D-402DE5FE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A326-2625-144C-BF66-4FFC3B5B5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084A6-D1EF-B447-A795-5F6568803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6604B36C-0BCB-7744-9739-FDA2DD8A2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03403"/>
            <a:ext cx="9144000" cy="41275"/>
          </a:xfrm>
          <a:prstGeom prst="rect">
            <a:avLst/>
          </a:prstGeom>
          <a:solidFill>
            <a:srgbClr val="BB030E"/>
          </a:soli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1404151"/>
            <a:ext cx="9144000" cy="41275"/>
          </a:xfrm>
          <a:prstGeom prst="rect">
            <a:avLst/>
          </a:prstGeom>
          <a:solidFill>
            <a:srgbClr val="BB030E"/>
          </a:soli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37843"/>
            <a:ext cx="9144000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Recovery plan for </a:t>
            </a:r>
          </a:p>
          <a:p>
            <a:endParaRPr lang="en-US" sz="1100" b="1" dirty="0">
              <a:solidFill>
                <a:srgbClr val="C00000"/>
              </a:solidFill>
            </a:endParaRPr>
          </a:p>
          <a:p>
            <a:r>
              <a:rPr lang="en-US" sz="4800" b="1" i="1" dirty="0" smtClean="0">
                <a:solidFill>
                  <a:srgbClr val="C00000"/>
                </a:solidFill>
              </a:rPr>
              <a:t> Monilinia polystroma</a:t>
            </a:r>
            <a:endParaRPr lang="en-US" sz="4800" b="1" i="1" dirty="0">
              <a:solidFill>
                <a:srgbClr val="C00000"/>
              </a:solidFill>
            </a:endParaRPr>
          </a:p>
        </p:txBody>
      </p:sp>
      <p:pic>
        <p:nvPicPr>
          <p:cNvPr id="7" name="Picture 4" descr="Cornel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" y="4927198"/>
            <a:ext cx="1644681" cy="16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2325545"/>
            <a:ext cx="9144000" cy="279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b="1" i="1" dirty="0">
                <a:ea typeface="ＭＳ Ｐゴシック" pitchFamily="34" charset="-128"/>
              </a:rPr>
              <a:t>Kerik D. </a:t>
            </a:r>
            <a:r>
              <a:rPr lang="en-US" sz="2400" b="1" i="1" dirty="0" smtClean="0">
                <a:ea typeface="ＭＳ Ｐゴシック" pitchFamily="34" charset="-128"/>
              </a:rPr>
              <a:t>Cox</a:t>
            </a:r>
            <a:r>
              <a:rPr lang="en-US" sz="2400" b="1" i="1" baseline="30000" dirty="0" smtClean="0">
                <a:ea typeface="ＭＳ Ｐゴシック" pitchFamily="34" charset="-128"/>
              </a:rPr>
              <a:t>1</a:t>
            </a:r>
            <a:r>
              <a:rPr lang="en-US" sz="2400" b="1" i="1" dirty="0" smtClean="0">
                <a:ea typeface="ＭＳ Ｐゴシック" pitchFamily="34" charset="-128"/>
              </a:rPr>
              <a:t> &amp; Sara Villani</a:t>
            </a:r>
            <a:r>
              <a:rPr lang="en-US" sz="2400" b="1" i="1" baseline="30000" dirty="0" smtClean="0">
                <a:ea typeface="ＭＳ Ｐゴシック" pitchFamily="34" charset="-128"/>
              </a:rPr>
              <a:t>2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1100" b="1" i="1" dirty="0" smtClean="0">
              <a:ea typeface="ＭＳ Ｐゴシック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b="1" i="1" baseline="30000" dirty="0" smtClean="0">
                <a:ea typeface="ＭＳ Ｐゴシック" pitchFamily="34" charset="-128"/>
              </a:rPr>
              <a:t>1</a:t>
            </a:r>
            <a:r>
              <a:rPr lang="en-US" sz="2400" b="1" i="1" dirty="0" smtClean="0">
                <a:ea typeface="ＭＳ Ｐゴシック" pitchFamily="34" charset="-128"/>
              </a:rPr>
              <a:t>Plant Pathology and Plant-Microbe Biology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b="1" i="1" dirty="0" smtClean="0">
                <a:ea typeface="ＭＳ Ｐゴシック" pitchFamily="34" charset="-128"/>
              </a:rPr>
              <a:t>Cornell University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2400" b="1" i="1" dirty="0" smtClean="0">
              <a:ea typeface="ＭＳ Ｐゴシック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b="1" i="1" baseline="30000" dirty="0" smtClean="0">
                <a:ea typeface="ＭＳ Ｐゴシック" pitchFamily="34" charset="-128"/>
              </a:rPr>
              <a:t>2</a:t>
            </a:r>
            <a:r>
              <a:rPr lang="en-US" sz="2400" b="1" i="1" dirty="0" smtClean="0">
                <a:ea typeface="ＭＳ Ｐゴシック" pitchFamily="34" charset="-128"/>
              </a:rPr>
              <a:t>Department of Plant Pathology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b="1" i="1" dirty="0" smtClean="0">
                <a:ea typeface="ＭＳ Ｐゴシック" pitchFamily="34" charset="-128"/>
              </a:rPr>
              <a:t>North </a:t>
            </a:r>
            <a:r>
              <a:rPr lang="en-US" sz="2400" b="1" i="1" dirty="0">
                <a:ea typeface="ＭＳ Ｐゴシック" pitchFamily="34" charset="-128"/>
              </a:rPr>
              <a:t>Carolina State University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2800" b="1" i="1" dirty="0" smtClean="0">
              <a:ea typeface="ＭＳ Ｐゴシック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i="1" dirty="0" smtClean="0"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8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11" y="219591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Distribution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MONIPO_distribution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6" y="1723420"/>
            <a:ext cx="8505360" cy="42611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786" y="6045423"/>
            <a:ext cx="4829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gd.eppo.int</a:t>
            </a:r>
            <a:r>
              <a:rPr lang="en-US" dirty="0"/>
              <a:t>/taxon/MONIPO/distribution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4991696" y="2308710"/>
            <a:ext cx="2793404" cy="669440"/>
          </a:xfrm>
          <a:custGeom>
            <a:avLst/>
            <a:gdLst>
              <a:gd name="connsiteX0" fmla="*/ 2793404 w 2793404"/>
              <a:gd name="connsiteY0" fmla="*/ 669440 h 669440"/>
              <a:gd name="connsiteX1" fmla="*/ 1440854 w 2793404"/>
              <a:gd name="connsiteY1" fmla="*/ 9040 h 669440"/>
              <a:gd name="connsiteX2" fmla="*/ 151804 w 2793404"/>
              <a:gd name="connsiteY2" fmla="*/ 288440 h 669440"/>
              <a:gd name="connsiteX3" fmla="*/ 75604 w 2793404"/>
              <a:gd name="connsiteY3" fmla="*/ 326540 h 6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3404" h="669440">
                <a:moveTo>
                  <a:pt x="2793404" y="669440"/>
                </a:moveTo>
                <a:cubicBezTo>
                  <a:pt x="2337262" y="370990"/>
                  <a:pt x="1881121" y="72540"/>
                  <a:pt x="1440854" y="9040"/>
                </a:cubicBezTo>
                <a:cubicBezTo>
                  <a:pt x="1000587" y="-54460"/>
                  <a:pt x="379346" y="235523"/>
                  <a:pt x="151804" y="288440"/>
                </a:cubicBezTo>
                <a:cubicBezTo>
                  <a:pt x="-75738" y="341357"/>
                  <a:pt x="-67" y="333948"/>
                  <a:pt x="75604" y="32654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7594600" y="2461110"/>
            <a:ext cx="298450" cy="517040"/>
          </a:xfrm>
          <a:custGeom>
            <a:avLst/>
            <a:gdLst>
              <a:gd name="connsiteX0" fmla="*/ 2793404 w 2793404"/>
              <a:gd name="connsiteY0" fmla="*/ 669440 h 669440"/>
              <a:gd name="connsiteX1" fmla="*/ 1440854 w 2793404"/>
              <a:gd name="connsiteY1" fmla="*/ 9040 h 669440"/>
              <a:gd name="connsiteX2" fmla="*/ 151804 w 2793404"/>
              <a:gd name="connsiteY2" fmla="*/ 288440 h 669440"/>
              <a:gd name="connsiteX3" fmla="*/ 75604 w 2793404"/>
              <a:gd name="connsiteY3" fmla="*/ 326540 h 66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3404" h="669440">
                <a:moveTo>
                  <a:pt x="2793404" y="669440"/>
                </a:moveTo>
                <a:cubicBezTo>
                  <a:pt x="2337262" y="370990"/>
                  <a:pt x="1881121" y="72540"/>
                  <a:pt x="1440854" y="9040"/>
                </a:cubicBezTo>
                <a:cubicBezTo>
                  <a:pt x="1000587" y="-54460"/>
                  <a:pt x="379346" y="235523"/>
                  <a:pt x="151804" y="288440"/>
                </a:cubicBezTo>
                <a:cubicBezTo>
                  <a:pt x="-75738" y="341357"/>
                  <a:pt x="-67" y="333948"/>
                  <a:pt x="75604" y="32654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60" y="1413299"/>
            <a:ext cx="7002780" cy="3185160"/>
          </a:xfrm>
          <a:prstGeom prst="rect">
            <a:avLst/>
          </a:prstGeom>
        </p:spPr>
      </p:pic>
      <p:pic>
        <p:nvPicPr>
          <p:cNvPr id="4" name="Picture 3" descr="EPPO Datab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091" y="3649980"/>
            <a:ext cx="7002780" cy="320802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04823"/>
            <a:ext cx="873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altLang="en-US" b="1" i="1" dirty="0" smtClean="0">
                <a:solidFill>
                  <a:srgbClr val="C00000"/>
                </a:solidFill>
              </a:rPr>
              <a:t>Monilinia 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Distribution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8010" y="3263780"/>
            <a:ext cx="813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70796" y="2249489"/>
            <a:ext cx="7877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40610" y="4893003"/>
            <a:ext cx="105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Hungary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48385" y="3982090"/>
            <a:ext cx="903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Poland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1126" y="5567009"/>
            <a:ext cx="60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Italy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7652" y="1526333"/>
            <a:ext cx="364895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gd.eppo.int</a:t>
            </a:r>
            <a:r>
              <a:rPr lang="en-US" dirty="0"/>
              <a:t>/taxon/MONIPO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3721100" y="3304319"/>
            <a:ext cx="2559050" cy="1477231"/>
          </a:xfrm>
          <a:custGeom>
            <a:avLst/>
            <a:gdLst>
              <a:gd name="connsiteX0" fmla="*/ 2559050 w 2559050"/>
              <a:gd name="connsiteY0" fmla="*/ 99281 h 1477231"/>
              <a:gd name="connsiteX1" fmla="*/ 635000 w 2559050"/>
              <a:gd name="connsiteY1" fmla="*/ 143731 h 1477231"/>
              <a:gd name="connsiteX2" fmla="*/ 0 w 2559050"/>
              <a:gd name="connsiteY2" fmla="*/ 1477231 h 1477231"/>
              <a:gd name="connsiteX3" fmla="*/ 0 w 2559050"/>
              <a:gd name="connsiteY3" fmla="*/ 1477231 h 147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9050" h="1477231">
                <a:moveTo>
                  <a:pt x="2559050" y="99281"/>
                </a:moveTo>
                <a:cubicBezTo>
                  <a:pt x="1810279" y="6677"/>
                  <a:pt x="1061508" y="-85927"/>
                  <a:pt x="635000" y="143731"/>
                </a:cubicBezTo>
                <a:cubicBezTo>
                  <a:pt x="208492" y="373389"/>
                  <a:pt x="0" y="1477231"/>
                  <a:pt x="0" y="1477231"/>
                </a:cubicBezTo>
                <a:lnTo>
                  <a:pt x="0" y="1477231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5784850" y="2641600"/>
            <a:ext cx="495300" cy="713836"/>
          </a:xfrm>
          <a:custGeom>
            <a:avLst/>
            <a:gdLst>
              <a:gd name="connsiteX0" fmla="*/ 565150 w 565150"/>
              <a:gd name="connsiteY0" fmla="*/ 736600 h 736600"/>
              <a:gd name="connsiteX1" fmla="*/ 457200 w 565150"/>
              <a:gd name="connsiteY1" fmla="*/ 184150 h 736600"/>
              <a:gd name="connsiteX2" fmla="*/ 0 w 565150"/>
              <a:gd name="connsiteY2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150" h="736600">
                <a:moveTo>
                  <a:pt x="565150" y="736600"/>
                </a:moveTo>
                <a:cubicBezTo>
                  <a:pt x="558271" y="521758"/>
                  <a:pt x="551392" y="306917"/>
                  <a:pt x="457200" y="184150"/>
                </a:cubicBezTo>
                <a:cubicBezTo>
                  <a:pt x="363008" y="61383"/>
                  <a:pt x="181504" y="30691"/>
                  <a:pt x="0" y="0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dirty="0" smtClean="0"/>
              <a:t>Risk map development by NAPPFAST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United States Risk Map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pic>
        <p:nvPicPr>
          <p:cNvPr id="2" name="Picture 1" descr="M Polstroma 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4" y="2086186"/>
            <a:ext cx="6497150" cy="46536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5307986" y="3263780"/>
            <a:ext cx="886095" cy="886095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150294" y="4464725"/>
            <a:ext cx="886095" cy="886095"/>
          </a:xfrm>
          <a:prstGeom prst="ellipse">
            <a:avLst/>
          </a:prstGeom>
          <a:noFill/>
          <a:ln w="317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0709" y="3520592"/>
            <a:ext cx="270458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i="1" dirty="0" smtClean="0"/>
              <a:t>Malus</a:t>
            </a:r>
            <a:r>
              <a:rPr lang="en-US" dirty="0" smtClean="0"/>
              <a:t> × </a:t>
            </a:r>
            <a:r>
              <a:rPr lang="en-US" i="1" dirty="0" err="1" smtClean="0"/>
              <a:t>domestica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987462" y="4723106"/>
            <a:ext cx="150554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5A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i="1" dirty="0" err="1" smtClean="0"/>
              <a:t>Prunus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832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dirty="0" smtClean="0"/>
              <a:t>Risk map development by NAPPFAST </a:t>
            </a:r>
          </a:p>
          <a:p>
            <a:pPr lvl="1"/>
            <a:r>
              <a:rPr lang="en-US" altLang="en-US" dirty="0" smtClean="0"/>
              <a:t>Lost host domain (</a:t>
            </a:r>
            <a:r>
              <a:rPr lang="en-US" altLang="en-US" dirty="0" err="1" smtClean="0"/>
              <a:t>nappfast.org</a:t>
            </a:r>
            <a:r>
              <a:rPr lang="en-US" altLang="en-US" dirty="0" smtClean="0"/>
              <a:t>) &gt; needs new hosting site</a:t>
            </a:r>
          </a:p>
          <a:p>
            <a:pPr lvl="1"/>
            <a:r>
              <a:rPr lang="en-US" altLang="en-US" dirty="0" smtClean="0"/>
              <a:t>Based on host acreage intensity by county &gt; mostly pome over stone fruit acreage</a:t>
            </a:r>
          </a:p>
          <a:p>
            <a:pPr lvl="1"/>
            <a:r>
              <a:rPr lang="en-US" altLang="en-US" dirty="0" smtClean="0"/>
              <a:t>A new risk map could be generated in Google maps</a:t>
            </a:r>
          </a:p>
          <a:p>
            <a:pPr lvl="1"/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United States Risk Map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48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Outline</a:t>
            </a:r>
            <a:endParaRPr lang="en-US" b="1" dirty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80" y="1900802"/>
            <a:ext cx="8728790" cy="4664609"/>
          </a:xfrm>
        </p:spPr>
        <p:txBody>
          <a:bodyPr/>
          <a:lstStyle/>
          <a:p>
            <a:pPr lvl="0" eaLnBrk="1" hangingPunct="1"/>
            <a:r>
              <a:rPr lang="en-US" b="1" i="1" dirty="0" err="1" smtClean="0"/>
              <a:t>Monilinia</a:t>
            </a:r>
            <a:r>
              <a:rPr lang="en-US" b="1" dirty="0" smtClean="0"/>
              <a:t> species causing brown rot</a:t>
            </a:r>
          </a:p>
          <a:p>
            <a:pPr lvl="0" eaLnBrk="1" hangingPunct="1"/>
            <a:r>
              <a:rPr lang="en-US" b="1" i="1" dirty="0" smtClean="0">
                <a:solidFill>
                  <a:srgbClr val="FF0000"/>
                </a:solidFill>
              </a:rPr>
              <a:t>Monilinia polystroma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Differentiation 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Distribution</a:t>
            </a:r>
          </a:p>
          <a:p>
            <a:pPr lvl="1" eaLnBrk="1" hangingPunct="1"/>
            <a:r>
              <a:rPr lang="en-US" b="1" dirty="0" smtClean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Biology &amp; disease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Management</a:t>
            </a:r>
          </a:p>
          <a:p>
            <a:pPr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Risk &amp; Recovery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755" y="1492718"/>
            <a:ext cx="8758818" cy="4769013"/>
          </a:xfrm>
        </p:spPr>
        <p:txBody>
          <a:bodyPr/>
          <a:lstStyle/>
          <a:p>
            <a:r>
              <a:rPr lang="en-US" altLang="en-US" i="1" dirty="0" smtClean="0"/>
              <a:t>M. polystroma </a:t>
            </a:r>
            <a:r>
              <a:rPr lang="en-US" altLang="en-US" dirty="0" smtClean="0"/>
              <a:t>similar </a:t>
            </a:r>
            <a:r>
              <a:rPr lang="en-US" altLang="en-US" i="1" dirty="0" smtClean="0"/>
              <a:t>M. fructigena </a:t>
            </a:r>
            <a:r>
              <a:rPr lang="en-US" altLang="en-US" dirty="0" smtClean="0"/>
              <a:t>in biology, but culture morphology different</a:t>
            </a:r>
            <a:endParaRPr lang="en-US" altLang="en-US" i="1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Biology </a:t>
            </a:r>
            <a:r>
              <a:rPr lang="en-US" altLang="en-US" dirty="0" smtClean="0">
                <a:solidFill>
                  <a:schemeClr val="bg2"/>
                </a:solidFill>
              </a:rPr>
              <a:t>and Disease</a:t>
            </a:r>
            <a:endParaRPr lang="en-US" altLang="en-US" b="1" i="1" dirty="0">
              <a:solidFill>
                <a:schemeClr val="bg2"/>
              </a:solidFill>
            </a:endParaRPr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30" y="2476874"/>
            <a:ext cx="7141051" cy="4231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376" y="6293114"/>
            <a:ext cx="98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laxa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62436" y="6293114"/>
            <a:ext cx="157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fructigena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838040" y="6293114"/>
            <a:ext cx="1688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polystroma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661809" y="6293114"/>
            <a:ext cx="14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fructicola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6169163" y="2572073"/>
            <a:ext cx="210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Anna </a:t>
            </a:r>
            <a:r>
              <a:rPr lang="en-US" dirty="0" err="1"/>
              <a:t>Poniatowska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8" y="1492718"/>
            <a:ext cx="4826389" cy="4769013"/>
          </a:xfrm>
        </p:spPr>
        <p:txBody>
          <a:bodyPr/>
          <a:lstStyle/>
          <a:p>
            <a:r>
              <a:rPr lang="en-US" altLang="en-US" dirty="0" smtClean="0"/>
              <a:t>Apothecia unimportant in life history– rare to never observed in nature</a:t>
            </a:r>
          </a:p>
          <a:p>
            <a:r>
              <a:rPr lang="en-US" altLang="en-US" i="1" dirty="0"/>
              <a:t>M. polystroma </a:t>
            </a:r>
            <a:r>
              <a:rPr lang="en-US" altLang="en-US" dirty="0" smtClean="0"/>
              <a:t>excessive </a:t>
            </a:r>
            <a:r>
              <a:rPr lang="en-US" altLang="en-US" dirty="0" err="1" smtClean="0"/>
              <a:t>stromatal</a:t>
            </a:r>
            <a:r>
              <a:rPr lang="en-US" altLang="en-US" dirty="0" smtClean="0"/>
              <a:t> plates in culture – enhance survival?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Biology </a:t>
            </a:r>
            <a:r>
              <a:rPr lang="en-US" altLang="en-US" dirty="0" smtClean="0">
                <a:solidFill>
                  <a:schemeClr val="bg2"/>
                </a:solidFill>
              </a:rPr>
              <a:t>and Disease</a:t>
            </a:r>
            <a:endParaRPr lang="en-US" altLang="en-US" b="1" i="1" dirty="0">
              <a:solidFill>
                <a:schemeClr val="bg2"/>
              </a:solidFill>
            </a:endParaRPr>
          </a:p>
        </p:txBody>
      </p:sp>
      <p:pic>
        <p:nvPicPr>
          <p:cNvPr id="2" name="Picture 1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23" y="1531262"/>
            <a:ext cx="2867048" cy="2857111"/>
          </a:xfrm>
          <a:prstGeom prst="rect">
            <a:avLst/>
          </a:prstGeom>
        </p:spPr>
      </p:pic>
      <p:pic>
        <p:nvPicPr>
          <p:cNvPr id="4" name="Picture 3" descr="F500 APDA 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57" y="4085793"/>
            <a:ext cx="2991715" cy="269362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216400" y="5340350"/>
            <a:ext cx="3235131" cy="355199"/>
          </a:xfrm>
          <a:prstGeom prst="straightConnector1">
            <a:avLst/>
          </a:prstGeom>
          <a:solidFill>
            <a:srgbClr val="00FF00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6804130" y="6306858"/>
            <a:ext cx="210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Anna </a:t>
            </a:r>
            <a:r>
              <a:rPr lang="en-US" dirty="0" err="1"/>
              <a:t>Poniatowska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85403" y="1585363"/>
            <a:ext cx="210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Anna </a:t>
            </a:r>
            <a:r>
              <a:rPr lang="en-US" dirty="0" err="1"/>
              <a:t>Poniatowska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9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429" y="5143470"/>
            <a:ext cx="8542818" cy="1714530"/>
          </a:xfrm>
        </p:spPr>
        <p:txBody>
          <a:bodyPr/>
          <a:lstStyle/>
          <a:p>
            <a:r>
              <a:rPr lang="en-US" altLang="en-US" sz="2800" i="1" dirty="0" smtClean="0"/>
              <a:t>M. </a:t>
            </a:r>
            <a:r>
              <a:rPr lang="en-US" altLang="en-US" sz="2800" i="1" dirty="0" err="1" smtClean="0"/>
              <a:t>polystroma</a:t>
            </a:r>
            <a:r>
              <a:rPr lang="en-US" altLang="en-US" sz="2800" i="1" dirty="0" smtClean="0"/>
              <a:t> </a:t>
            </a:r>
            <a:r>
              <a:rPr lang="en-US" altLang="en-US" sz="2800" dirty="0" smtClean="0"/>
              <a:t>make slightly larger conidia than </a:t>
            </a:r>
            <a:r>
              <a:rPr lang="en-US" altLang="en-US" sz="2800" i="1" dirty="0"/>
              <a:t>M. fructigena </a:t>
            </a:r>
            <a:endParaRPr lang="en-US" altLang="en-US" sz="2800" dirty="0" smtClean="0"/>
          </a:p>
          <a:p>
            <a:r>
              <a:rPr lang="en-US" altLang="en-US" sz="2800" dirty="0" smtClean="0"/>
              <a:t>Survives on mummified fruit or in cankers 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Biology </a:t>
            </a:r>
            <a:r>
              <a:rPr lang="en-US" altLang="en-US" dirty="0" smtClean="0">
                <a:solidFill>
                  <a:schemeClr val="bg2"/>
                </a:solidFill>
              </a:rPr>
              <a:t>and Disease</a:t>
            </a:r>
            <a:endParaRPr lang="en-US" altLang="en-US" b="1" i="1" dirty="0">
              <a:solidFill>
                <a:schemeClr val="bg2"/>
              </a:solidFill>
            </a:endParaRPr>
          </a:p>
        </p:txBody>
      </p:sp>
      <p:pic>
        <p:nvPicPr>
          <p:cNvPr id="4" name="Picture 3" descr="mummies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0" y="1587283"/>
            <a:ext cx="3274794" cy="3503878"/>
          </a:xfrm>
          <a:prstGeom prst="rect">
            <a:avLst/>
          </a:prstGeom>
        </p:spPr>
      </p:pic>
      <p:pic>
        <p:nvPicPr>
          <p:cNvPr id="6" name="Picture 5" descr="Nectarin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25" y="1587284"/>
            <a:ext cx="4193557" cy="34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9"/>
            <a:ext cx="4471554" cy="2615546"/>
          </a:xfrm>
        </p:spPr>
        <p:txBody>
          <a:bodyPr/>
          <a:lstStyle/>
          <a:p>
            <a:r>
              <a:rPr lang="en-US" altLang="en-US" i="1" dirty="0" smtClean="0"/>
              <a:t>M. polystroma </a:t>
            </a:r>
            <a:r>
              <a:rPr lang="en-US" altLang="en-US" dirty="0" smtClean="0"/>
              <a:t>is similar </a:t>
            </a:r>
            <a:r>
              <a:rPr lang="en-US" altLang="en-US" i="1" dirty="0" smtClean="0"/>
              <a:t>M. fructigena </a:t>
            </a:r>
            <a:r>
              <a:rPr lang="en-US" altLang="en-US" dirty="0" smtClean="0"/>
              <a:t>in terms of it’s ability to cause disease</a:t>
            </a:r>
            <a:endParaRPr lang="en-US" altLang="en-US" i="1" dirty="0" smtClean="0"/>
          </a:p>
          <a:p>
            <a:pPr lvl="1"/>
            <a:r>
              <a:rPr lang="en-US" altLang="en-US" dirty="0" smtClean="0"/>
              <a:t>Identical in latent period, lesion expansion, and sporulation </a:t>
            </a:r>
          </a:p>
          <a:p>
            <a:pPr lvl="1"/>
            <a:r>
              <a:rPr lang="en-US" altLang="en-US" dirty="0" smtClean="0"/>
              <a:t>Both less </a:t>
            </a:r>
            <a:r>
              <a:rPr lang="en-US" altLang="en-US" dirty="0"/>
              <a:t>aggressive </a:t>
            </a:r>
            <a:r>
              <a:rPr lang="en-US" altLang="en-US" dirty="0" smtClean="0"/>
              <a:t>than </a:t>
            </a:r>
            <a:r>
              <a:rPr lang="en-US" altLang="en-US" i="1" dirty="0" smtClean="0"/>
              <a:t>M. laxa </a:t>
            </a:r>
            <a:r>
              <a:rPr lang="en-US" altLang="en-US" dirty="0" smtClean="0"/>
              <a:t>and </a:t>
            </a:r>
            <a:r>
              <a:rPr lang="en-US" altLang="en-US" i="1" dirty="0" smtClean="0"/>
              <a:t>M. fructicola</a:t>
            </a:r>
            <a:endParaRPr lang="en-US" altLang="en-US" i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808080"/>
                </a:solidFill>
              </a:rPr>
              <a:t>Biology and </a:t>
            </a:r>
            <a:r>
              <a:rPr lang="en-US" altLang="en-US" dirty="0" smtClean="0">
                <a:solidFill>
                  <a:srgbClr val="000000"/>
                </a:solidFill>
              </a:rPr>
              <a:t>Disease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pic>
        <p:nvPicPr>
          <p:cNvPr id="3" name="Picture 2" descr="MP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02" y="3907490"/>
            <a:ext cx="2838468" cy="2801119"/>
          </a:xfrm>
          <a:prstGeom prst="rect">
            <a:avLst/>
          </a:prstGeom>
        </p:spPr>
      </p:pic>
      <p:pic>
        <p:nvPicPr>
          <p:cNvPr id="2" name="Picture 1" descr="MPpl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20" y="1413460"/>
            <a:ext cx="2344252" cy="27880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0553" y="3543117"/>
            <a:ext cx="2109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Anna </a:t>
            </a:r>
            <a:r>
              <a:rPr lang="en-US" dirty="0" err="1"/>
              <a:t>Poniatowska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71617"/>
            <a:ext cx="5391433" cy="5117852"/>
          </a:xfrm>
        </p:spPr>
        <p:txBody>
          <a:bodyPr/>
          <a:lstStyle/>
          <a:p>
            <a:r>
              <a:rPr lang="en-US" altLang="en-US" dirty="0" smtClean="0"/>
              <a:t>Infection of stone fruit:</a:t>
            </a:r>
          </a:p>
          <a:p>
            <a:pPr marL="685800" lvl="1"/>
            <a:r>
              <a:rPr lang="en-US" altLang="en-US" dirty="0"/>
              <a:t>Warm weather &amp; humidity causes sporulation of infested </a:t>
            </a:r>
            <a:r>
              <a:rPr lang="en-US" altLang="en-US" dirty="0" smtClean="0"/>
              <a:t>tissues in spring</a:t>
            </a:r>
            <a:endParaRPr lang="en-US" altLang="en-US" dirty="0"/>
          </a:p>
          <a:p>
            <a:pPr marL="685800" lvl="1"/>
            <a:r>
              <a:rPr lang="en-US" altLang="en-US" dirty="0"/>
              <a:t>Spores spread </a:t>
            </a:r>
            <a:r>
              <a:rPr lang="en-US" altLang="en-US" dirty="0" smtClean="0"/>
              <a:t>from cankers &amp; mummies to </a:t>
            </a:r>
            <a:r>
              <a:rPr lang="en-US" altLang="en-US" dirty="0"/>
              <a:t>blossoms and later fruit by </a:t>
            </a:r>
            <a:r>
              <a:rPr lang="en-US" altLang="en-US" dirty="0" smtClean="0"/>
              <a:t>wind/rain</a:t>
            </a:r>
          </a:p>
          <a:p>
            <a:pPr marL="685800" lvl="1"/>
            <a:r>
              <a:rPr lang="en-US" altLang="en-US" dirty="0"/>
              <a:t>Infections severe during warm wet weather </a:t>
            </a:r>
            <a:r>
              <a:rPr lang="en-US" altLang="en-US" dirty="0" smtClean="0"/>
              <a:t>near harvest </a:t>
            </a:r>
            <a:r>
              <a:rPr lang="en-US" altLang="en-US" dirty="0"/>
              <a:t>when fruit accumulate sugar </a:t>
            </a:r>
          </a:p>
          <a:p>
            <a:pPr marL="400050" lvl="1" indent="0">
              <a:buNone/>
            </a:pPr>
            <a:endParaRPr lang="en-US" alt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808080"/>
                </a:solidFill>
              </a:rPr>
              <a:t>Biology and </a:t>
            </a:r>
            <a:r>
              <a:rPr lang="en-US" altLang="en-US" dirty="0" smtClean="0">
                <a:solidFill>
                  <a:srgbClr val="000000"/>
                </a:solidFill>
              </a:rPr>
              <a:t>Disease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pic>
        <p:nvPicPr>
          <p:cNvPr id="2" name="Picture 1" descr="BB 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5" y="1627796"/>
            <a:ext cx="3681752" cy="27613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32090" y="4563425"/>
            <a:ext cx="2062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M. </a:t>
            </a:r>
            <a:r>
              <a:rPr lang="en-US" i="1" dirty="0" err="1" smtClean="0"/>
              <a:t>Polystroma</a:t>
            </a:r>
            <a:r>
              <a:rPr lang="en-US" i="1" dirty="0" smtClean="0"/>
              <a:t> </a:t>
            </a:r>
            <a:r>
              <a:rPr lang="en-US" dirty="0" smtClean="0"/>
              <a:t>blossom blight &amp; fruit rot</a:t>
            </a:r>
            <a:br>
              <a:rPr lang="en-US" dirty="0" smtClean="0"/>
            </a:br>
            <a:r>
              <a:rPr lang="en-US" dirty="0" smtClean="0"/>
              <a:t>Anna </a:t>
            </a:r>
            <a:r>
              <a:rPr lang="en-US" dirty="0" err="1"/>
              <a:t>Poniatowska</a:t>
            </a:r>
            <a:endParaRPr lang="en-US" dirty="0"/>
          </a:p>
        </p:txBody>
      </p:sp>
      <p:pic>
        <p:nvPicPr>
          <p:cNvPr id="7" name="Picture 6" descr="MPpl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47" y="4506902"/>
            <a:ext cx="1896845" cy="22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48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Outline</a:t>
            </a:r>
            <a:endParaRPr lang="en-US" b="1" dirty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80" y="1938903"/>
            <a:ext cx="8728790" cy="4214248"/>
          </a:xfrm>
        </p:spPr>
        <p:txBody>
          <a:bodyPr/>
          <a:lstStyle/>
          <a:p>
            <a:pPr lvl="0" eaLnBrk="1" hangingPunct="1"/>
            <a:r>
              <a:rPr lang="en-US" b="1" i="1" dirty="0" err="1" smtClean="0">
                <a:solidFill>
                  <a:srgbClr val="FF0000"/>
                </a:solidFill>
              </a:rPr>
              <a:t>Monilinia</a:t>
            </a:r>
            <a:r>
              <a:rPr lang="en-US" b="1" dirty="0" smtClean="0">
                <a:solidFill>
                  <a:srgbClr val="FF0000"/>
                </a:solidFill>
              </a:rPr>
              <a:t> species causing brown rot</a:t>
            </a:r>
          </a:p>
          <a:p>
            <a:pPr lvl="0" eaLnBrk="1" hangingPunct="1"/>
            <a:r>
              <a:rPr lang="en-US" b="1" i="1" dirty="0" smtClean="0"/>
              <a:t>Monilinia polystroma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Differentiation</a:t>
            </a:r>
            <a:endParaRPr lang="en-US" b="1" dirty="0"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Distribution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Biology &amp; disease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Management</a:t>
            </a:r>
          </a:p>
          <a:p>
            <a:pPr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Risk &amp; Recovery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5946920" cy="4769013"/>
          </a:xfrm>
        </p:spPr>
        <p:txBody>
          <a:bodyPr/>
          <a:lstStyle/>
          <a:p>
            <a:r>
              <a:rPr lang="en-US" altLang="en-US" dirty="0"/>
              <a:t>Infection of </a:t>
            </a:r>
            <a:r>
              <a:rPr lang="en-US" altLang="en-US" dirty="0" smtClean="0"/>
              <a:t>apples:</a:t>
            </a:r>
          </a:p>
          <a:p>
            <a:pPr lvl="1"/>
            <a:r>
              <a:rPr lang="en-US" altLang="en-US" dirty="0" smtClean="0"/>
              <a:t>Infections </a:t>
            </a:r>
            <a:r>
              <a:rPr lang="en-US" altLang="en-US" dirty="0"/>
              <a:t>of susceptible </a:t>
            </a:r>
            <a:r>
              <a:rPr lang="en-US" altLang="en-US" dirty="0" smtClean="0"/>
              <a:t>apple cultivars primarily near harvest: starch &gt; sugar</a:t>
            </a:r>
          </a:p>
          <a:p>
            <a:pPr lvl="1"/>
            <a:r>
              <a:rPr lang="en-US" altLang="en-US" dirty="0" smtClean="0"/>
              <a:t>Infection </a:t>
            </a:r>
            <a:r>
              <a:rPr lang="en-US" altLang="en-US" dirty="0"/>
              <a:t>occurs through wounds </a:t>
            </a:r>
            <a:r>
              <a:rPr lang="en-US" altLang="en-US" dirty="0" smtClean="0"/>
              <a:t>by rubbing, insects, or birds</a:t>
            </a:r>
          </a:p>
          <a:p>
            <a:pPr lvl="1"/>
            <a:r>
              <a:rPr lang="en-US" altLang="en-US" dirty="0" smtClean="0"/>
              <a:t>Rare: infection of immature fruit clusters for certain apple cultivars &gt; covered with thick yellowish stromata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808080"/>
                </a:solidFill>
              </a:rPr>
              <a:t>Biology and </a:t>
            </a:r>
            <a:r>
              <a:rPr lang="en-US" altLang="en-US" dirty="0" smtClean="0">
                <a:solidFill>
                  <a:srgbClr val="000000"/>
                </a:solidFill>
              </a:rPr>
              <a:t>Disease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pic>
        <p:nvPicPr>
          <p:cNvPr id="4" name="Picture 3" descr="MP ap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90" y="1453116"/>
            <a:ext cx="2267685" cy="2237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6456" y="3726183"/>
            <a:ext cx="2472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M. Polystroma </a:t>
            </a:r>
            <a:r>
              <a:rPr lang="en-US" sz="1400" i="1" dirty="0" smtClean="0"/>
              <a:t>brown </a:t>
            </a:r>
            <a:r>
              <a:rPr lang="en-US" sz="1400" dirty="0" smtClean="0"/>
              <a:t>fruit rot</a:t>
            </a:r>
          </a:p>
          <a:p>
            <a:r>
              <a:rPr lang="en-US" sz="1400" dirty="0" smtClean="0"/>
              <a:t>Anna </a:t>
            </a:r>
            <a:r>
              <a:rPr lang="en-US" sz="1400" dirty="0" err="1"/>
              <a:t>Poniatowska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56" y="4312707"/>
            <a:ext cx="2539730" cy="1903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45162" y="6215736"/>
            <a:ext cx="2893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M. </a:t>
            </a:r>
            <a:r>
              <a:rPr lang="en-US" sz="1400" i="1" dirty="0" err="1"/>
              <a:t>Polystroma</a:t>
            </a:r>
            <a:r>
              <a:rPr lang="en-US" sz="1400" dirty="0"/>
              <a:t> </a:t>
            </a:r>
            <a:r>
              <a:rPr lang="en-US" sz="1400" dirty="0" smtClean="0"/>
              <a:t>infection of fruit clusters</a:t>
            </a:r>
            <a:r>
              <a:rPr lang="en-US" sz="1400" dirty="0"/>
              <a:t> </a:t>
            </a:r>
            <a:r>
              <a:rPr lang="en-US" sz="1400" dirty="0" smtClean="0"/>
              <a:t>- T. </a:t>
            </a:r>
            <a:r>
              <a:rPr lang="hu-HU" sz="1400" dirty="0" smtClean="0"/>
              <a:t>Szabó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16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dirty="0" smtClean="0"/>
              <a:t>Apples </a:t>
            </a:r>
            <a:r>
              <a:rPr lang="en-US" altLang="en-US" dirty="0"/>
              <a:t>&amp; Stone fruit:</a:t>
            </a:r>
          </a:p>
          <a:p>
            <a:pPr lvl="1"/>
            <a:r>
              <a:rPr lang="en-US" altLang="en-US" dirty="0"/>
              <a:t>Infections of apple &amp; stone fruit most prevalent in organic or reduced fungicide operations in </a:t>
            </a:r>
            <a:r>
              <a:rPr lang="en-US" altLang="en-US" dirty="0" smtClean="0"/>
              <a:t>Europe</a:t>
            </a:r>
          </a:p>
          <a:p>
            <a:pPr lvl="1"/>
            <a:r>
              <a:rPr lang="en-US" altLang="en-US" dirty="0" smtClean="0"/>
              <a:t>Europe </a:t>
            </a:r>
            <a:r>
              <a:rPr lang="en-US" altLang="en-US" dirty="0"/>
              <a:t>becoming more restrictive on fungicide </a:t>
            </a:r>
            <a:r>
              <a:rPr lang="en-US" altLang="en-US" dirty="0" smtClean="0"/>
              <a:t>conventional fungicide use </a:t>
            </a:r>
            <a:r>
              <a:rPr lang="en-US" altLang="en-US" dirty="0"/>
              <a:t>&gt; increased issues pathogens like </a:t>
            </a:r>
            <a:r>
              <a:rPr lang="en-US" altLang="en-US" i="1" dirty="0"/>
              <a:t>M. polystroma </a:t>
            </a:r>
            <a:endParaRPr lang="en-US" altLang="en-US" dirty="0" smtClean="0"/>
          </a:p>
          <a:p>
            <a:pPr lvl="1"/>
            <a:r>
              <a:rPr lang="en-US" altLang="en-US" i="1" dirty="0" smtClean="0"/>
              <a:t>Monilinia</a:t>
            </a:r>
            <a:r>
              <a:rPr lang="en-US" altLang="en-US" dirty="0" smtClean="0"/>
              <a:t> </a:t>
            </a:r>
            <a:r>
              <a:rPr lang="en-US" altLang="en-US" dirty="0"/>
              <a:t>infections of apples </a:t>
            </a:r>
            <a:r>
              <a:rPr lang="en-US" altLang="en-US" dirty="0" smtClean="0"/>
              <a:t>rare in US </a:t>
            </a:r>
            <a:r>
              <a:rPr lang="en-US" altLang="en-US" b="1" dirty="0" smtClean="0">
                <a:solidFill>
                  <a:srgbClr val="FF0000"/>
                </a:solidFill>
              </a:rPr>
              <a:t>except</a:t>
            </a:r>
            <a:r>
              <a:rPr lang="en-US" altLang="en-US" dirty="0" smtClean="0"/>
              <a:t> </a:t>
            </a:r>
            <a:r>
              <a:rPr lang="en-US" altLang="en-US" dirty="0"/>
              <a:t>in </a:t>
            </a:r>
            <a:r>
              <a:rPr lang="en-US" altLang="en-US" dirty="0" smtClean="0"/>
              <a:t>plantings with reduced cover applications of conventional single-site fungicides (e.g. DMIs, QoIs, SDHIs)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808080"/>
                </a:solidFill>
              </a:rPr>
              <a:t>Biology and </a:t>
            </a:r>
            <a:r>
              <a:rPr lang="en-US" altLang="en-US" dirty="0" smtClean="0">
                <a:solidFill>
                  <a:srgbClr val="000000"/>
                </a:solidFill>
              </a:rPr>
              <a:t>Disease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48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Outline</a:t>
            </a:r>
            <a:endParaRPr lang="en-US" b="1" dirty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80" y="1710302"/>
            <a:ext cx="8728790" cy="4664609"/>
          </a:xfrm>
        </p:spPr>
        <p:txBody>
          <a:bodyPr/>
          <a:lstStyle/>
          <a:p>
            <a:pPr lvl="0" eaLnBrk="1" hangingPunct="1"/>
            <a:r>
              <a:rPr lang="en-US" b="1" dirty="0" smtClean="0"/>
              <a:t>Brown rot of stone fruit</a:t>
            </a:r>
          </a:p>
          <a:p>
            <a:pPr lvl="0" eaLnBrk="1" hangingPunct="1"/>
            <a:r>
              <a:rPr lang="en-US" b="1" i="1" dirty="0" smtClean="0"/>
              <a:t>Monilinia</a:t>
            </a:r>
            <a:r>
              <a:rPr lang="en-US" b="1" dirty="0" smtClean="0"/>
              <a:t> species causing brown rot</a:t>
            </a:r>
          </a:p>
          <a:p>
            <a:pPr lvl="0" eaLnBrk="1" hangingPunct="1"/>
            <a:r>
              <a:rPr lang="en-US" b="1" i="1" dirty="0" smtClean="0">
                <a:solidFill>
                  <a:srgbClr val="FF0000"/>
                </a:solidFill>
              </a:rPr>
              <a:t>Monilinia polystroma</a:t>
            </a:r>
          </a:p>
          <a:p>
            <a:pPr lvl="1" eaLnBrk="1" hangingPunct="1"/>
            <a:r>
              <a:rPr lang="en-US" b="1" dirty="0">
                <a:ea typeface="ＭＳ Ｐゴシック" pitchFamily="-106" charset="-128"/>
                <a:cs typeface="ＭＳ Ｐゴシック" pitchFamily="-106" charset="-128"/>
              </a:rPr>
              <a:t>Differentiation 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Distribution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Biology &amp; disease</a:t>
            </a:r>
          </a:p>
          <a:p>
            <a:pPr lvl="1" eaLnBrk="1" hangingPunct="1"/>
            <a:r>
              <a:rPr lang="en-US" b="1" dirty="0" smtClean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Management</a:t>
            </a:r>
          </a:p>
          <a:p>
            <a:pPr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Risk &amp; Recovery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i="1" dirty="0" smtClean="0"/>
              <a:t>M. </a:t>
            </a:r>
            <a:r>
              <a:rPr lang="en-US" altLang="en-US" i="1" dirty="0" err="1" smtClean="0"/>
              <a:t>polystroma</a:t>
            </a:r>
            <a:r>
              <a:rPr lang="en-US" altLang="en-US" i="1" dirty="0" smtClean="0"/>
              <a:t> </a:t>
            </a:r>
            <a:r>
              <a:rPr lang="en-US" altLang="en-US" dirty="0" smtClean="0"/>
              <a:t>can be managed similarly to </a:t>
            </a:r>
            <a:r>
              <a:rPr lang="en-US" altLang="en-US" i="1" dirty="0" smtClean="0"/>
              <a:t>M. fructicola </a:t>
            </a:r>
            <a:endParaRPr lang="en-US" altLang="en-US" i="1" dirty="0"/>
          </a:p>
          <a:p>
            <a:r>
              <a:rPr lang="en-US" altLang="en-US" dirty="0" smtClean="0"/>
              <a:t>Apples: use single-site fungicides (</a:t>
            </a:r>
            <a:r>
              <a:rPr lang="en-US" altLang="en-US" dirty="0" err="1" smtClean="0"/>
              <a:t>QoI</a:t>
            </a:r>
            <a:r>
              <a:rPr lang="en-US" altLang="en-US" dirty="0" smtClean="0"/>
              <a:t>, DMI, SDHI, APs) at petal fall and late summer covers to manage endemic apple diseases (i.e. apple scab, FSSB, bitter &amp; black rot) 3 applications minimum</a:t>
            </a:r>
          </a:p>
          <a:p>
            <a:r>
              <a:rPr lang="en-US" altLang="en-US" dirty="0" smtClean="0"/>
              <a:t>Organic apples: organic sulfur &amp; copper cover application at petal fall and before pre-harvest rains</a:t>
            </a:r>
          </a:p>
          <a:p>
            <a:pPr lvl="1"/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Management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dirty="0" smtClean="0"/>
              <a:t>Stone fruit: </a:t>
            </a:r>
          </a:p>
          <a:p>
            <a:pPr lvl="1"/>
            <a:r>
              <a:rPr lang="en-US" altLang="en-US" dirty="0"/>
              <a:t>Bloom: </a:t>
            </a:r>
            <a:r>
              <a:rPr lang="en-US" altLang="en-US" dirty="0">
                <a:solidFill>
                  <a:srgbClr val="000000"/>
                </a:solidFill>
              </a:rPr>
              <a:t>&gt; </a:t>
            </a:r>
            <a:r>
              <a:rPr lang="en-US" altLang="en-US" dirty="0" smtClean="0">
                <a:solidFill>
                  <a:srgbClr val="000000"/>
                </a:solidFill>
              </a:rPr>
              <a:t>60 º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F</a:t>
            </a:r>
            <a:r>
              <a:rPr lang="en-US" altLang="en-US" dirty="0" smtClean="0">
                <a:solidFill>
                  <a:srgbClr val="000000"/>
                </a:solidFill>
              </a:rPr>
              <a:t> (16 º</a:t>
            </a:r>
            <a:r>
              <a:rPr lang="en-US" alt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C)</a:t>
            </a:r>
            <a:r>
              <a:rPr lang="en-US" altLang="en-US" dirty="0" smtClean="0">
                <a:solidFill>
                  <a:srgbClr val="000000"/>
                </a:solidFill>
              </a:rPr>
              <a:t> + </a:t>
            </a:r>
            <a:r>
              <a:rPr lang="en-US" altLang="en-US" dirty="0">
                <a:solidFill>
                  <a:srgbClr val="000000"/>
                </a:solidFill>
              </a:rPr>
              <a:t>rain at bloom</a:t>
            </a:r>
          </a:p>
          <a:p>
            <a:pPr marL="1085850" lvl="2"/>
            <a:r>
              <a:rPr lang="en-US" altLang="en-US" dirty="0" smtClean="0">
                <a:solidFill>
                  <a:srgbClr val="000000"/>
                </a:solidFill>
              </a:rPr>
              <a:t>Iprodione</a:t>
            </a:r>
            <a:r>
              <a:rPr lang="en-US" altLang="en-US" dirty="0">
                <a:solidFill>
                  <a:srgbClr val="000000"/>
                </a:solidFill>
              </a:rPr>
              <a:t>: up 48hrs kick back, 2 sprays/season</a:t>
            </a:r>
          </a:p>
          <a:p>
            <a:pPr marL="1085850" lvl="2"/>
            <a:r>
              <a:rPr lang="en-US" altLang="en-US" dirty="0" err="1">
                <a:solidFill>
                  <a:srgbClr val="000000"/>
                </a:solidFill>
              </a:rPr>
              <a:t>Chlorothalanil</a:t>
            </a:r>
            <a:r>
              <a:rPr lang="en-US" altLang="en-US" dirty="0">
                <a:solidFill>
                  <a:srgbClr val="000000"/>
                </a:solidFill>
              </a:rPr>
              <a:t>: up to </a:t>
            </a:r>
            <a:r>
              <a:rPr lang="en-US" altLang="en-US" dirty="0" smtClean="0">
                <a:solidFill>
                  <a:srgbClr val="000000"/>
                </a:solidFill>
              </a:rPr>
              <a:t>‘shuck split’ (petal/sepal split)</a:t>
            </a:r>
            <a:endParaRPr lang="en-US" altLang="en-US" dirty="0">
              <a:solidFill>
                <a:srgbClr val="000000"/>
              </a:solidFill>
            </a:endParaRPr>
          </a:p>
          <a:p>
            <a:pPr marL="1085850" lvl="2"/>
            <a:r>
              <a:rPr lang="en-US" altLang="en-US" dirty="0">
                <a:solidFill>
                  <a:srgbClr val="000000"/>
                </a:solidFill>
              </a:rPr>
              <a:t>1 app. (QoI) Trifloxystrobin or (DMI) </a:t>
            </a:r>
            <a:r>
              <a:rPr lang="en-US" altLang="en-US" dirty="0" err="1">
                <a:solidFill>
                  <a:srgbClr val="000000"/>
                </a:solidFill>
              </a:rPr>
              <a:t>fenbuconazole</a:t>
            </a:r>
            <a:r>
              <a:rPr lang="en-US" altLang="en-US" dirty="0">
                <a:solidFill>
                  <a:srgbClr val="000000"/>
                </a:solidFill>
              </a:rPr>
              <a:t> or </a:t>
            </a:r>
            <a:r>
              <a:rPr lang="en-US" altLang="en-US" dirty="0" smtClean="0">
                <a:solidFill>
                  <a:srgbClr val="000000"/>
                </a:solidFill>
              </a:rPr>
              <a:t>difenoconazole</a:t>
            </a:r>
          </a:p>
          <a:p>
            <a:pPr marL="685800" lvl="1"/>
            <a:r>
              <a:rPr lang="en-US" altLang="en-US" dirty="0" smtClean="0"/>
              <a:t>Post Bloom: apply fungicide to green fruit prior to pit hardening </a:t>
            </a:r>
            <a:r>
              <a:rPr lang="en-US" altLang="en-US" dirty="0" smtClean="0">
                <a:solidFill>
                  <a:srgbClr val="000000"/>
                </a:solidFill>
              </a:rPr>
              <a:t>depending on host &amp; rainfall</a:t>
            </a:r>
            <a:endParaRPr lang="en-US" altLang="en-US" dirty="0">
              <a:solidFill>
                <a:srgbClr val="000000"/>
              </a:solidFill>
            </a:endParaRPr>
          </a:p>
          <a:p>
            <a:pPr marL="685800" lvl="1"/>
            <a:r>
              <a:rPr lang="en-US" altLang="en-US" dirty="0" smtClean="0">
                <a:solidFill>
                  <a:srgbClr val="000000"/>
                </a:solidFill>
              </a:rPr>
              <a:t>Pre-harvest: Rotate DMI, </a:t>
            </a:r>
            <a:r>
              <a:rPr lang="en-US" altLang="en-US" dirty="0" err="1" smtClean="0">
                <a:solidFill>
                  <a:srgbClr val="000000"/>
                </a:solidFill>
              </a:rPr>
              <a:t>QoI</a:t>
            </a:r>
            <a:r>
              <a:rPr lang="en-US" altLang="en-US" dirty="0" smtClean="0">
                <a:solidFill>
                  <a:srgbClr val="000000"/>
                </a:solidFill>
              </a:rPr>
              <a:t>, AP, &amp; SDHI fungicides until </a:t>
            </a:r>
            <a:r>
              <a:rPr lang="en-US" altLang="en-US" dirty="0">
                <a:solidFill>
                  <a:srgbClr val="000000"/>
                </a:solidFill>
              </a:rPr>
              <a:t>harvest on </a:t>
            </a:r>
            <a:r>
              <a:rPr lang="en-US" altLang="en-US" dirty="0" smtClean="0">
                <a:solidFill>
                  <a:srgbClr val="000000"/>
                </a:solidFill>
              </a:rPr>
              <a:t>a 10-14 </a:t>
            </a:r>
            <a:r>
              <a:rPr lang="en-US" altLang="en-US" dirty="0">
                <a:solidFill>
                  <a:srgbClr val="000000"/>
                </a:solidFill>
              </a:rPr>
              <a:t>day </a:t>
            </a:r>
            <a:r>
              <a:rPr lang="en-US" altLang="en-US" dirty="0" smtClean="0">
                <a:solidFill>
                  <a:srgbClr val="000000"/>
                </a:solidFill>
              </a:rPr>
              <a:t>interval</a:t>
            </a:r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Management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wn rot 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41294"/>
            <a:ext cx="5569971" cy="4879251"/>
          </a:xfrm>
          <a:prstGeom prst="rect">
            <a:avLst/>
          </a:prstGeom>
        </p:spPr>
      </p:pic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25659"/>
            <a:ext cx="8886918" cy="10323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800" dirty="0" smtClean="0"/>
              <a:t>Newer </a:t>
            </a:r>
            <a:r>
              <a:rPr lang="en-US" altLang="en-US" sz="2800" dirty="0" err="1" smtClean="0"/>
              <a:t>QoI</a:t>
            </a:r>
            <a:r>
              <a:rPr lang="en-US" altLang="en-US" sz="2800" dirty="0" smtClean="0"/>
              <a:t>, DMI, SDHI fungicides effective against brown fruit rot</a:t>
            </a:r>
            <a:endParaRPr lang="en-US" altLang="en-US" sz="2800" i="1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br>
              <a:rPr lang="en-US" altLang="en-US" b="1" i="1" dirty="0" smtClean="0">
                <a:solidFill>
                  <a:srgbClr val="C00000"/>
                </a:solidFill>
              </a:rPr>
            </a:br>
            <a:r>
              <a:rPr lang="en-US" altLang="en-US" dirty="0" smtClean="0">
                <a:solidFill>
                  <a:srgbClr val="000000"/>
                </a:solidFill>
              </a:rPr>
              <a:t>Management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8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48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Outline</a:t>
            </a:r>
            <a:endParaRPr lang="en-US" b="1" dirty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80" y="1665852"/>
            <a:ext cx="8728790" cy="4664609"/>
          </a:xfrm>
        </p:spPr>
        <p:txBody>
          <a:bodyPr/>
          <a:lstStyle/>
          <a:p>
            <a:pPr lvl="0" eaLnBrk="1" hangingPunct="1"/>
            <a:r>
              <a:rPr lang="en-US" b="1" dirty="0" smtClean="0"/>
              <a:t>Brown rot of stone fruit</a:t>
            </a:r>
          </a:p>
          <a:p>
            <a:pPr lvl="0" eaLnBrk="1" hangingPunct="1"/>
            <a:r>
              <a:rPr lang="en-US" b="1" i="1" dirty="0" smtClean="0"/>
              <a:t>Monilinia</a:t>
            </a:r>
            <a:r>
              <a:rPr lang="en-US" b="1" dirty="0" smtClean="0"/>
              <a:t> species causing brown rot</a:t>
            </a:r>
          </a:p>
          <a:p>
            <a:pPr lvl="0" eaLnBrk="1" hangingPunct="1"/>
            <a:r>
              <a:rPr lang="en-US" b="1" i="1" dirty="0" smtClean="0"/>
              <a:t>Monilinia polystroma</a:t>
            </a:r>
          </a:p>
          <a:p>
            <a:pPr lvl="1" eaLnBrk="1" hangingPunct="1"/>
            <a:r>
              <a:rPr lang="en-US" b="1" dirty="0">
                <a:ea typeface="ＭＳ Ｐゴシック" pitchFamily="-106" charset="-128"/>
                <a:cs typeface="ＭＳ Ｐゴシック" pitchFamily="-106" charset="-128"/>
              </a:rPr>
              <a:t>Differentiation </a:t>
            </a:r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 </a:t>
            </a:r>
            <a:endParaRPr lang="en-US" b="1" dirty="0"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Distribution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Biology &amp; disease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Management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Risk &amp; Recovery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436" y="1504374"/>
            <a:ext cx="8345488" cy="5602288"/>
          </a:xfrm>
        </p:spPr>
        <p:txBody>
          <a:bodyPr/>
          <a:lstStyle/>
          <a:p>
            <a:r>
              <a:rPr lang="en-US" altLang="en-US" sz="3600" dirty="0" smtClean="0"/>
              <a:t>Risk of </a:t>
            </a:r>
            <a:r>
              <a:rPr lang="en-US" altLang="en-US" sz="3600" i="1" dirty="0" smtClean="0"/>
              <a:t>M. polystroma </a:t>
            </a:r>
            <a:r>
              <a:rPr lang="en-US" altLang="en-US" sz="3600" dirty="0" smtClean="0"/>
              <a:t>establishment</a:t>
            </a:r>
            <a:endParaRPr lang="en-US" altLang="en-US" sz="3600" i="1" dirty="0"/>
          </a:p>
          <a:p>
            <a:pPr lvl="1"/>
            <a:r>
              <a:rPr lang="en-US" altLang="en-US" dirty="0" smtClean="0"/>
              <a:t>Risk map based on pome acreage &amp; suitable temperate climate </a:t>
            </a:r>
          </a:p>
          <a:p>
            <a:pPr lvl="1"/>
            <a:r>
              <a:rPr lang="en-US" altLang="en-US" dirty="0" smtClean="0"/>
              <a:t>Apple growers in high risk areas: </a:t>
            </a:r>
          </a:p>
          <a:p>
            <a:pPr lvl="2"/>
            <a:r>
              <a:rPr lang="en-US" altLang="en-US" dirty="0" smtClean="0"/>
              <a:t>Rarely have apple brown rot (even on diversified farms)</a:t>
            </a:r>
          </a:p>
          <a:p>
            <a:pPr lvl="2"/>
            <a:r>
              <a:rPr lang="en-US" altLang="en-US" dirty="0" smtClean="0"/>
              <a:t>Have summer cover programs with single-site fungicides &gt; effective against </a:t>
            </a:r>
            <a:r>
              <a:rPr lang="en-US" altLang="en-US" i="1" dirty="0" smtClean="0"/>
              <a:t>Monilinia</a:t>
            </a:r>
            <a:endParaRPr lang="en-US" altLang="en-US" i="1" dirty="0"/>
          </a:p>
          <a:p>
            <a:pPr lvl="1"/>
            <a:r>
              <a:rPr lang="en-US" altLang="en-US" dirty="0" smtClean="0"/>
              <a:t>Little interest in varieties eastern of European breeding programs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11" y="145749"/>
            <a:ext cx="8737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C00000"/>
                </a:solidFill>
              </a:rPr>
              <a:t>Risk &amp; Recovery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3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436" y="1399787"/>
            <a:ext cx="8345488" cy="5398449"/>
          </a:xfrm>
        </p:spPr>
        <p:txBody>
          <a:bodyPr/>
          <a:lstStyle/>
          <a:p>
            <a:r>
              <a:rPr lang="en-US" altLang="en-US" sz="3600" dirty="0" smtClean="0"/>
              <a:t>Risk of </a:t>
            </a:r>
            <a:r>
              <a:rPr lang="en-US" altLang="en-US" sz="3600" i="1" dirty="0" smtClean="0"/>
              <a:t>M. polystroma </a:t>
            </a:r>
            <a:r>
              <a:rPr lang="en-US" altLang="en-US" sz="3600" dirty="0" smtClean="0"/>
              <a:t>establishment</a:t>
            </a:r>
            <a:endParaRPr lang="en-US" altLang="en-US" sz="3600" i="1" dirty="0"/>
          </a:p>
          <a:p>
            <a:pPr lvl="1"/>
            <a:r>
              <a:rPr lang="en-US" altLang="en-US" i="1" dirty="0"/>
              <a:t>M. </a:t>
            </a:r>
            <a:r>
              <a:rPr lang="en-US" altLang="en-US" i="1" dirty="0" smtClean="0"/>
              <a:t>fructicola likely to outcompete M</a:t>
            </a:r>
            <a:r>
              <a:rPr lang="en-US" altLang="en-US" i="1" dirty="0"/>
              <a:t>. </a:t>
            </a:r>
            <a:r>
              <a:rPr lang="en-US" altLang="en-US" i="1" dirty="0" smtClean="0"/>
              <a:t>polystroma</a:t>
            </a:r>
            <a:endParaRPr lang="en-US" altLang="en-US" dirty="0" smtClean="0"/>
          </a:p>
          <a:p>
            <a:pPr lvl="2"/>
            <a:r>
              <a:rPr lang="en-US" altLang="en-US" i="1" dirty="0"/>
              <a:t>M. fructicola</a:t>
            </a:r>
            <a:r>
              <a:rPr lang="en-US" altLang="en-US" dirty="0"/>
              <a:t> populations </a:t>
            </a:r>
            <a:r>
              <a:rPr lang="en-US" altLang="en-US" dirty="0" smtClean="0"/>
              <a:t>established in </a:t>
            </a:r>
            <a:r>
              <a:rPr lang="en-US" altLang="en-US" dirty="0"/>
              <a:t>high risk areas </a:t>
            </a:r>
            <a:r>
              <a:rPr lang="en-US" altLang="en-US" dirty="0" smtClean="0"/>
              <a:t>&amp; often more aggressive</a:t>
            </a:r>
            <a:endParaRPr lang="en-US" altLang="en-US" i="1" dirty="0" smtClean="0"/>
          </a:p>
          <a:p>
            <a:pPr lvl="2"/>
            <a:r>
              <a:rPr lang="en-US" altLang="en-US" i="1" dirty="0" smtClean="0"/>
              <a:t>M</a:t>
            </a:r>
            <a:r>
              <a:rPr lang="en-US" altLang="en-US" i="1" dirty="0"/>
              <a:t>. fructicola</a:t>
            </a:r>
            <a:r>
              <a:rPr lang="en-US" altLang="en-US" dirty="0"/>
              <a:t> </a:t>
            </a:r>
            <a:r>
              <a:rPr lang="en-US" altLang="en-US" dirty="0" smtClean="0"/>
              <a:t>populations in high risk areas often have resistance to multiple fungicide classes </a:t>
            </a:r>
          </a:p>
          <a:p>
            <a:pPr lvl="2"/>
            <a:r>
              <a:rPr lang="en-US" altLang="en-US" i="1" dirty="0" smtClean="0"/>
              <a:t>M</a:t>
            </a:r>
            <a:r>
              <a:rPr lang="en-US" altLang="en-US" i="1" dirty="0"/>
              <a:t>. </a:t>
            </a:r>
            <a:r>
              <a:rPr lang="en-US" altLang="en-US" i="1" dirty="0" smtClean="0"/>
              <a:t>polystroma</a:t>
            </a:r>
            <a:r>
              <a:rPr lang="en-US" altLang="en-US" dirty="0" smtClean="0"/>
              <a:t> from EU organic apples &gt; likely to have not been exposed to many fungicides</a:t>
            </a:r>
            <a:endParaRPr lang="en-US" altLang="en-US" dirty="0"/>
          </a:p>
          <a:p>
            <a:pPr lvl="1"/>
            <a:r>
              <a:rPr lang="en-US" altLang="en-US" dirty="0" smtClean="0"/>
              <a:t>Proactive surveying for invasive </a:t>
            </a:r>
            <a:r>
              <a:rPr lang="en-US" altLang="en-US" i="1" dirty="0" smtClean="0"/>
              <a:t>Monilinia</a:t>
            </a:r>
            <a:r>
              <a:rPr lang="en-US" altLang="en-US" dirty="0" smtClean="0"/>
              <a:t> spp. by NYS-IPM &amp; regional extension specialists (&gt; 5 years)</a:t>
            </a:r>
            <a:endParaRPr lang="en-US" altLang="en-US" sz="7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11" y="145749"/>
            <a:ext cx="8737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Risk &amp; Recovery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0828" y="1479481"/>
            <a:ext cx="8650001" cy="5053405"/>
          </a:xfrm>
        </p:spPr>
        <p:txBody>
          <a:bodyPr/>
          <a:lstStyle/>
          <a:p>
            <a:r>
              <a:rPr lang="en-US" altLang="en-US" dirty="0" smtClean="0"/>
              <a:t>Recovery recommendations</a:t>
            </a:r>
            <a:endParaRPr lang="en-US" altLang="en-US" dirty="0"/>
          </a:p>
          <a:p>
            <a:pPr lvl="1"/>
            <a:r>
              <a:rPr lang="en-US" altLang="en-US" dirty="0"/>
              <a:t>Inspection and rejection of imported bud wood with shoot cankers &amp; fruit mummies</a:t>
            </a:r>
            <a:endParaRPr lang="en-US" altLang="en-US" sz="1100" dirty="0"/>
          </a:p>
          <a:p>
            <a:pPr lvl="1"/>
            <a:r>
              <a:rPr lang="en-US" altLang="en-US" dirty="0" smtClean="0"/>
              <a:t>&gt;1 season of field certification </a:t>
            </a:r>
            <a:r>
              <a:rPr lang="en-US" altLang="en-US" dirty="0"/>
              <a:t>of imported </a:t>
            </a:r>
            <a:r>
              <a:rPr lang="en-US" altLang="en-US" dirty="0" smtClean="0"/>
              <a:t>bud wood </a:t>
            </a:r>
            <a:r>
              <a:rPr lang="en-US" altLang="en-US" dirty="0"/>
              <a:t>from </a:t>
            </a:r>
            <a:r>
              <a:rPr lang="en-US" altLang="en-US" dirty="0" smtClean="0"/>
              <a:t>countries with </a:t>
            </a:r>
            <a:r>
              <a:rPr lang="en-US" altLang="en-US" i="1" dirty="0" smtClean="0"/>
              <a:t>M. </a:t>
            </a:r>
            <a:r>
              <a:rPr lang="en-US" altLang="en-US" i="1" dirty="0" err="1" smtClean="0"/>
              <a:t>polystroma</a:t>
            </a:r>
            <a:r>
              <a:rPr lang="en-US" altLang="en-US" i="1" dirty="0" smtClean="0"/>
              <a:t> </a:t>
            </a:r>
          </a:p>
          <a:p>
            <a:pPr lvl="1"/>
            <a:r>
              <a:rPr lang="en-US" altLang="en-US" dirty="0" smtClean="0"/>
              <a:t>Single-site fungicide program: Bloom application in stone fruit or Petal fall application in apples with 2-3 applications during pre-harvest covers with fungicide class rotation</a:t>
            </a:r>
          </a:p>
          <a:p>
            <a:pPr lvl="1"/>
            <a:r>
              <a:rPr lang="en-US" altLang="en-US" dirty="0" smtClean="0"/>
              <a:t>Removal of any fruit mummies &amp; molecular testing for species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11" y="145749"/>
            <a:ext cx="8737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Risk &amp; Recovery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7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206" y="1714243"/>
            <a:ext cx="3896914" cy="3941992"/>
          </a:xfrm>
        </p:spPr>
        <p:txBody>
          <a:bodyPr/>
          <a:lstStyle/>
          <a:p>
            <a:r>
              <a:rPr lang="en-US" altLang="en-US" sz="3600" i="1" dirty="0" smtClean="0"/>
              <a:t>Monilinia fructicola</a:t>
            </a:r>
            <a:r>
              <a:rPr lang="en-US" altLang="en-US" sz="3600" dirty="0" smtClean="0"/>
              <a:t>: </a:t>
            </a:r>
          </a:p>
          <a:p>
            <a:pPr lvl="1"/>
            <a:r>
              <a:rPr lang="en-US" altLang="en-US" dirty="0" smtClean="0"/>
              <a:t>Species native to North America &gt; invasive to Europe and Asia </a:t>
            </a:r>
          </a:p>
          <a:p>
            <a:pPr lvl="1"/>
            <a:r>
              <a:rPr lang="en-US" altLang="en-US" dirty="0" smtClean="0"/>
              <a:t>Aggressive fruit rot pathogen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Monilinia species causing brown rot</a:t>
            </a: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88" y="1974892"/>
            <a:ext cx="4812384" cy="36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01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Acknowledgements</a:t>
            </a:r>
            <a:endParaRPr lang="en-US" b="1" dirty="0" smtClean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24" y="1551764"/>
            <a:ext cx="8280400" cy="5211763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6" charset="-128"/>
                <a:cs typeface="ＭＳ Ｐゴシック" pitchFamily="-106" charset="-128"/>
              </a:rPr>
              <a:t>Recovery plan co-authors &amp; contributors from</a:t>
            </a: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u="sng" dirty="0" smtClean="0">
                <a:ea typeface="ＭＳ Ｐゴシック" pitchFamily="-106" charset="-128"/>
                <a:cs typeface="ＭＳ Ｐゴシック" pitchFamily="-106" charset="-128"/>
              </a:rPr>
              <a:t>Sara </a:t>
            </a:r>
            <a:r>
              <a:rPr lang="en-US" u="sng" dirty="0" err="1" smtClean="0">
                <a:ea typeface="ＭＳ Ｐゴシック" pitchFamily="-106" charset="-128"/>
                <a:cs typeface="ＭＳ Ｐゴシック" pitchFamily="-106" charset="-128"/>
              </a:rPr>
              <a:t>Villani</a:t>
            </a:r>
            <a:r>
              <a:rPr lang="en-US" u="sng" dirty="0" smtClean="0">
                <a:ea typeface="ＭＳ Ｐゴシック" pitchFamily="-106" charset="-128"/>
                <a:cs typeface="ＭＳ Ｐゴシック" pitchFamily="-106" charset="-128"/>
              </a:rPr>
              <a:t>, North Carolina State University</a:t>
            </a:r>
            <a:endParaRPr lang="en-US" sz="1200" u="sng" dirty="0"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u="sng" dirty="0" smtClean="0">
                <a:ea typeface="ＭＳ Ｐゴシック" pitchFamily="-106" charset="-128"/>
                <a:cs typeface="ＭＳ Ｐゴシック" pitchFamily="-106" charset="-128"/>
              </a:rPr>
              <a:t>Guido Schnabel, Clemson University</a:t>
            </a:r>
            <a:endParaRPr lang="en-US" sz="1200" u="sng" dirty="0" smtClean="0"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dirty="0" smtClean="0"/>
              <a:t>Anna </a:t>
            </a:r>
            <a:r>
              <a:rPr lang="en-US" dirty="0" err="1" smtClean="0"/>
              <a:t>Poniatowska</a:t>
            </a:r>
            <a:r>
              <a:rPr lang="en-US" dirty="0"/>
              <a:t>, Research Institute of Horticulture, </a:t>
            </a:r>
            <a:r>
              <a:rPr lang="en-US" dirty="0" err="1"/>
              <a:t>Skierniewice</a:t>
            </a:r>
            <a:r>
              <a:rPr lang="en-US" dirty="0"/>
              <a:t>, </a:t>
            </a:r>
            <a:r>
              <a:rPr lang="en-US" dirty="0" smtClean="0"/>
              <a:t>Poland</a:t>
            </a:r>
          </a:p>
          <a:p>
            <a:pPr lvl="1" eaLnBrk="1" hangingPunct="1"/>
            <a:r>
              <a:rPr lang="en-US" dirty="0" err="1" smtClean="0"/>
              <a:t>Imre</a:t>
            </a:r>
            <a:r>
              <a:rPr lang="en-US" dirty="0" smtClean="0"/>
              <a:t> </a:t>
            </a:r>
            <a:r>
              <a:rPr lang="en-US" dirty="0" err="1" smtClean="0"/>
              <a:t>Holb</a:t>
            </a:r>
            <a:r>
              <a:rPr lang="en-US" dirty="0"/>
              <a:t>, University of Debrecen, Debrecen, </a:t>
            </a:r>
            <a:r>
              <a:rPr lang="en-US" dirty="0" smtClean="0"/>
              <a:t>Hungary</a:t>
            </a:r>
            <a:endParaRPr lang="en-US" dirty="0"/>
          </a:p>
          <a:p>
            <a:pPr lvl="1" eaLnBrk="1" hangingPunct="1"/>
            <a:endParaRPr lang="en-US" sz="12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3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294" y="192809"/>
            <a:ext cx="8817162" cy="1143000"/>
          </a:xfrm>
        </p:spPr>
        <p:txBody>
          <a:bodyPr/>
          <a:lstStyle/>
          <a:p>
            <a:pPr lvl="0" eaLnBrk="1" hangingPunct="1"/>
            <a:r>
              <a:rPr lang="en-US" sz="4000" b="1" dirty="0" smtClean="0">
                <a:solidFill>
                  <a:srgbClr val="C00000"/>
                </a:solidFill>
              </a:rPr>
              <a:t>Questions</a:t>
            </a:r>
            <a:endParaRPr lang="en-US" sz="40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5" y="1189112"/>
            <a:ext cx="8280400" cy="5211763"/>
          </a:xfrm>
        </p:spPr>
        <p:txBody>
          <a:bodyPr/>
          <a:lstStyle/>
          <a:p>
            <a:pPr eaLnBrk="1" hangingPunct="1"/>
            <a:endParaRPr lang="en-US" sz="1200" dirty="0" smtClean="0">
              <a:solidFill>
                <a:schemeClr val="bg1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 descr="BB M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51" y="162401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086" y="1684361"/>
            <a:ext cx="4255503" cy="3941992"/>
          </a:xfrm>
        </p:spPr>
        <p:txBody>
          <a:bodyPr/>
          <a:lstStyle/>
          <a:p>
            <a:r>
              <a:rPr lang="en-US" altLang="en-US" sz="3600" i="1" dirty="0" smtClean="0"/>
              <a:t>Monilinia laxa: </a:t>
            </a:r>
          </a:p>
          <a:p>
            <a:pPr lvl="1"/>
            <a:r>
              <a:rPr lang="en-US" altLang="en-US" dirty="0" smtClean="0"/>
              <a:t>Species native to Europe “European brown rot”</a:t>
            </a:r>
          </a:p>
          <a:p>
            <a:pPr lvl="1"/>
            <a:r>
              <a:rPr lang="en-US" altLang="en-US" dirty="0" smtClean="0"/>
              <a:t>Prefers cool wet weather</a:t>
            </a:r>
          </a:p>
          <a:p>
            <a:pPr lvl="1"/>
            <a:r>
              <a:rPr lang="en-US" altLang="en-US" dirty="0" smtClean="0"/>
              <a:t>Aggressive blossom &amp; shoot blight pathogen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Monilinia species causing brown rot</a:t>
            </a:r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96" y="1564445"/>
            <a:ext cx="3459453" cy="5185128"/>
          </a:xfrm>
          <a:prstGeom prst="rect">
            <a:avLst/>
          </a:prstGeom>
        </p:spPr>
      </p:pic>
      <p:pic>
        <p:nvPicPr>
          <p:cNvPr id="7" name="Picture 40" descr="IMG_63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" b="6319"/>
          <a:stretch>
            <a:fillRect/>
          </a:stretch>
        </p:blipFill>
        <p:spPr bwMode="auto">
          <a:xfrm>
            <a:off x="5559308" y="1552872"/>
            <a:ext cx="3465162" cy="51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4433" y="6349136"/>
            <a:ext cx="13901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M. Laxa </a:t>
            </a:r>
            <a:r>
              <a:rPr lang="en-US" dirty="0" smtClean="0"/>
              <a:t>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377" y="1490989"/>
            <a:ext cx="5002212" cy="3977481"/>
          </a:xfrm>
        </p:spPr>
        <p:txBody>
          <a:bodyPr/>
          <a:lstStyle/>
          <a:p>
            <a:r>
              <a:rPr lang="en-US" altLang="en-US" sz="3600" i="1" dirty="0" smtClean="0"/>
              <a:t>Monilinia fructigena: </a:t>
            </a:r>
            <a:endParaRPr lang="en-US" altLang="en-US" sz="3600" dirty="0" smtClean="0"/>
          </a:p>
          <a:p>
            <a:pPr lvl="1"/>
            <a:r>
              <a:rPr lang="en-US" altLang="en-US" dirty="0"/>
              <a:t>Species </a:t>
            </a:r>
            <a:r>
              <a:rPr lang="en-US" altLang="en-US" dirty="0" err="1" smtClean="0"/>
              <a:t>prevelant</a:t>
            </a:r>
            <a:r>
              <a:rPr lang="en-US" altLang="en-US" dirty="0" smtClean="0"/>
              <a:t> in Europe </a:t>
            </a:r>
            <a:r>
              <a:rPr lang="en-US" altLang="en-US" dirty="0"/>
              <a:t>&amp; Asia, </a:t>
            </a:r>
            <a:r>
              <a:rPr lang="en-US" altLang="en-US" dirty="0" smtClean="0"/>
              <a:t>causing brown rot of Malus, </a:t>
            </a:r>
            <a:r>
              <a:rPr lang="en-US" altLang="en-US" dirty="0" err="1" smtClean="0"/>
              <a:t>Pyrus</a:t>
            </a:r>
            <a:r>
              <a:rPr lang="en-US" altLang="en-US" dirty="0" smtClean="0"/>
              <a:t>, &amp; </a:t>
            </a:r>
            <a:r>
              <a:rPr lang="en-US" altLang="en-US" i="1" dirty="0" err="1" smtClean="0"/>
              <a:t>Prunus</a:t>
            </a:r>
            <a:r>
              <a:rPr lang="en-US" altLang="en-US" i="1" dirty="0" smtClean="0"/>
              <a:t> spp.</a:t>
            </a:r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Monilinia species causing brown rot</a:t>
            </a:r>
          </a:p>
        </p:txBody>
      </p:sp>
      <p:pic>
        <p:nvPicPr>
          <p:cNvPr id="3" name="Picture 2" descr="Apple B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62" y="3883764"/>
            <a:ext cx="3007991" cy="2854707"/>
          </a:xfrm>
          <a:prstGeom prst="rect">
            <a:avLst/>
          </a:prstGeom>
        </p:spPr>
      </p:pic>
      <p:pic>
        <p:nvPicPr>
          <p:cNvPr id="6" name="Picture 5" descr="Pear B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00" y="1673411"/>
            <a:ext cx="3719508" cy="5065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1038" y="6335059"/>
            <a:ext cx="47115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Both actually </a:t>
            </a:r>
            <a:r>
              <a:rPr lang="en-US" i="1" dirty="0" smtClean="0"/>
              <a:t>M. fructicola </a:t>
            </a:r>
            <a:r>
              <a:rPr lang="en-US" dirty="0" smtClean="0"/>
              <a:t>– Long Island, 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48" y="223838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ea typeface="ＭＳ Ｐゴシック" pitchFamily="-106" charset="-128"/>
                <a:cs typeface="ＭＳ Ｐゴシック" pitchFamily="-106" charset="-128"/>
              </a:rPr>
              <a:t>Outline</a:t>
            </a:r>
            <a:endParaRPr lang="en-US" b="1" dirty="0">
              <a:solidFill>
                <a:srgbClr val="C00000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280" y="1957952"/>
            <a:ext cx="8728790" cy="4664609"/>
          </a:xfrm>
        </p:spPr>
        <p:txBody>
          <a:bodyPr/>
          <a:lstStyle/>
          <a:p>
            <a:pPr lvl="0" eaLnBrk="1" hangingPunct="1"/>
            <a:r>
              <a:rPr lang="en-US" b="1" i="1" dirty="0" err="1" smtClean="0"/>
              <a:t>Monilinia</a:t>
            </a:r>
            <a:r>
              <a:rPr lang="en-US" b="1" dirty="0" smtClean="0"/>
              <a:t> species causing brown rot</a:t>
            </a:r>
          </a:p>
          <a:p>
            <a:pPr lvl="0" eaLnBrk="1" hangingPunct="1"/>
            <a:r>
              <a:rPr lang="en-US" b="1" i="1" dirty="0" smtClean="0">
                <a:solidFill>
                  <a:srgbClr val="FF0000"/>
                </a:solidFill>
              </a:rPr>
              <a:t>Monilinia polystroma</a:t>
            </a:r>
          </a:p>
          <a:p>
            <a:pPr lvl="1" eaLnBrk="1" hangingPunct="1"/>
            <a:r>
              <a:rPr lang="en-US" b="1" dirty="0" smtClean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Differentiation</a:t>
            </a:r>
            <a:endParaRPr lang="en-US" b="1" dirty="0">
              <a:solidFill>
                <a:srgbClr val="FF0000"/>
              </a:solidFill>
              <a:ea typeface="ＭＳ Ｐゴシック" pitchFamily="-106" charset="-128"/>
              <a:cs typeface="ＭＳ Ｐゴシック" pitchFamily="-106" charset="-128"/>
            </a:endParaRPr>
          </a:p>
          <a:p>
            <a:pPr lvl="1" eaLnBrk="1" hangingPunct="1"/>
            <a:r>
              <a:rPr lang="en-US" b="1" dirty="0" smtClean="0">
                <a:solidFill>
                  <a:srgbClr val="FF0000"/>
                </a:solidFill>
                <a:ea typeface="ＭＳ Ｐゴシック" pitchFamily="-106" charset="-128"/>
                <a:cs typeface="ＭＳ Ｐゴシック" pitchFamily="-106" charset="-128"/>
              </a:rPr>
              <a:t>Distribution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Biology &amp; disease</a:t>
            </a:r>
          </a:p>
          <a:p>
            <a:pPr lvl="1"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Management</a:t>
            </a:r>
          </a:p>
          <a:p>
            <a:pPr eaLnBrk="1" hangingPunct="1"/>
            <a:r>
              <a:rPr lang="en-US" b="1" dirty="0" smtClean="0">
                <a:ea typeface="ＭＳ Ｐゴシック" pitchFamily="-106" charset="-128"/>
                <a:cs typeface="ＭＳ Ｐゴシック" pitchFamily="-106" charset="-128"/>
              </a:rPr>
              <a:t>Risk &amp; Recovery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-523875" y="428625"/>
            <a:ext cx="1841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566561"/>
            <a:ext cx="8345488" cy="3941992"/>
          </a:xfrm>
        </p:spPr>
        <p:txBody>
          <a:bodyPr/>
          <a:lstStyle/>
          <a:p>
            <a:r>
              <a:rPr lang="en-US" altLang="en-US" sz="3600" dirty="0" smtClean="0"/>
              <a:t>Molecular / morphological species – differentiated from </a:t>
            </a:r>
            <a:r>
              <a:rPr lang="en-US" altLang="en-US" sz="3600" i="1" dirty="0" smtClean="0"/>
              <a:t>M. fructigena</a:t>
            </a:r>
            <a:endParaRPr lang="en-US" altLang="en-US" sz="1200" dirty="0"/>
          </a:p>
          <a:p>
            <a:pPr lvl="1"/>
            <a:r>
              <a:rPr lang="en-US" altLang="en-US" dirty="0" smtClean="0"/>
              <a:t>Fulton (et al. 1999): Japanese </a:t>
            </a:r>
            <a:r>
              <a:rPr lang="en-US" altLang="en-US" i="1" dirty="0"/>
              <a:t>M. </a:t>
            </a:r>
            <a:r>
              <a:rPr lang="en-US" altLang="en-US" i="1" dirty="0" smtClean="0"/>
              <a:t>fructigena </a:t>
            </a:r>
            <a:r>
              <a:rPr lang="en-US" altLang="en-US" dirty="0" smtClean="0"/>
              <a:t>differed from European on 4x1 </a:t>
            </a:r>
            <a:r>
              <a:rPr lang="en-US" altLang="en-US" dirty="0" err="1" smtClean="0"/>
              <a:t>bp</a:t>
            </a:r>
            <a:r>
              <a:rPr lang="en-US" altLang="en-US" dirty="0" smtClean="0"/>
              <a:t> substitutions in </a:t>
            </a:r>
            <a:r>
              <a:rPr lang="en-US" altLang="en-US" i="1" dirty="0" smtClean="0"/>
              <a:t>ITS1 </a:t>
            </a:r>
            <a:r>
              <a:rPr lang="en-US" altLang="en-US" dirty="0" smtClean="0"/>
              <a:t>and 1 </a:t>
            </a:r>
            <a:r>
              <a:rPr lang="en-US" altLang="en-US" dirty="0" err="1" smtClean="0"/>
              <a:t>bp</a:t>
            </a:r>
            <a:r>
              <a:rPr lang="en-US" altLang="en-US" dirty="0" smtClean="0"/>
              <a:t> sub. in </a:t>
            </a:r>
            <a:r>
              <a:rPr lang="en-US" altLang="en-US" i="1" dirty="0" smtClean="0"/>
              <a:t>ITS2</a:t>
            </a:r>
          </a:p>
          <a:p>
            <a:pPr lvl="1"/>
            <a:r>
              <a:rPr lang="en-US" altLang="en-US" i="1" dirty="0" smtClean="0"/>
              <a:t>M. fructicola </a:t>
            </a:r>
            <a:r>
              <a:rPr lang="en-US" altLang="en-US" dirty="0" smtClean="0"/>
              <a:t>and </a:t>
            </a:r>
            <a:r>
              <a:rPr lang="en-US" altLang="en-US" i="1" dirty="0" smtClean="0"/>
              <a:t>M. </a:t>
            </a:r>
            <a:r>
              <a:rPr lang="en-US" altLang="en-US" i="1" dirty="0" err="1" smtClean="0"/>
              <a:t>Laxa</a:t>
            </a:r>
            <a:r>
              <a:rPr lang="en-US" altLang="en-US" i="1" dirty="0" smtClean="0"/>
              <a:t>: </a:t>
            </a:r>
            <a:r>
              <a:rPr lang="en-US" altLang="en-US" dirty="0" smtClean="0"/>
              <a:t>5x1 </a:t>
            </a:r>
            <a:r>
              <a:rPr lang="en-US" altLang="en-US" dirty="0" err="1" smtClean="0"/>
              <a:t>bp</a:t>
            </a:r>
            <a:r>
              <a:rPr lang="en-US" altLang="en-US" dirty="0"/>
              <a:t> </a:t>
            </a:r>
            <a:r>
              <a:rPr lang="en-US" altLang="en-US" dirty="0" smtClean="0"/>
              <a:t>subs.</a:t>
            </a:r>
          </a:p>
          <a:p>
            <a:pPr lvl="1"/>
            <a:r>
              <a:rPr lang="en-US" altLang="en-US" dirty="0" smtClean="0"/>
              <a:t>M. </a:t>
            </a:r>
            <a:r>
              <a:rPr lang="en-US" altLang="en-US" dirty="0" err="1" smtClean="0"/>
              <a:t>frutigena</a:t>
            </a:r>
            <a:r>
              <a:rPr lang="en-US" altLang="en-US" dirty="0" smtClean="0"/>
              <a:t> and M. </a:t>
            </a:r>
            <a:r>
              <a:rPr lang="en-US" altLang="en-US" dirty="0" err="1" smtClean="0"/>
              <a:t>fructicola</a:t>
            </a:r>
            <a:r>
              <a:rPr lang="en-US" altLang="en-US" dirty="0" smtClean="0"/>
              <a:t>: 13 x1bp subs</a:t>
            </a:r>
          </a:p>
          <a:p>
            <a:pPr lvl="1"/>
            <a:r>
              <a:rPr lang="en-US" dirty="0"/>
              <a:t> van </a:t>
            </a:r>
            <a:r>
              <a:rPr lang="en-US" dirty="0" smtClean="0"/>
              <a:t>LEEUWEN  et al. (2002): established morphological differences between </a:t>
            </a:r>
            <a:r>
              <a:rPr lang="en-US" altLang="en-US" i="1" dirty="0"/>
              <a:t>M. fructigena </a:t>
            </a:r>
            <a:r>
              <a:rPr lang="en-US" altLang="en-US" dirty="0" smtClean="0"/>
              <a:t>&amp; </a:t>
            </a:r>
            <a:r>
              <a:rPr lang="en-US" altLang="en-US" i="1" dirty="0" smtClean="0"/>
              <a:t>M</a:t>
            </a:r>
            <a:r>
              <a:rPr lang="en-US" altLang="en-US" i="1" dirty="0"/>
              <a:t>. </a:t>
            </a:r>
            <a:r>
              <a:rPr lang="en-US" altLang="en-US" i="1" dirty="0" smtClean="0"/>
              <a:t>polystroma</a:t>
            </a:r>
            <a:endParaRPr lang="en-US" altLang="en-US" dirty="0" smtClean="0"/>
          </a:p>
          <a:p>
            <a:pPr lvl="1"/>
            <a:endParaRPr lang="en-US" altLang="en-US" dirty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</a:t>
            </a:r>
            <a:r>
              <a:rPr lang="en-US" altLang="en-US" b="1" i="1" dirty="0" smtClean="0">
                <a:solidFill>
                  <a:srgbClr val="C00000"/>
                </a:solidFill>
              </a:rPr>
              <a:t>polystroma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33646"/>
            <a:ext cx="8345488" cy="4769013"/>
          </a:xfrm>
        </p:spPr>
        <p:txBody>
          <a:bodyPr/>
          <a:lstStyle/>
          <a:p>
            <a:r>
              <a:rPr lang="en-US" altLang="en-US" sz="3600" dirty="0" smtClean="0"/>
              <a:t>Molecular / morphological species – differentiated from </a:t>
            </a:r>
            <a:r>
              <a:rPr lang="en-US" altLang="en-US" sz="3600" i="1" dirty="0" smtClean="0"/>
              <a:t>M. fructigena</a:t>
            </a:r>
            <a:endParaRPr lang="en-US" altLang="en-US" sz="1200" dirty="0"/>
          </a:p>
          <a:p>
            <a:pPr lvl="1"/>
            <a:r>
              <a:rPr lang="en-US" dirty="0"/>
              <a:t>Johnston et al., </a:t>
            </a:r>
            <a:r>
              <a:rPr lang="en-US" dirty="0" smtClean="0"/>
              <a:t>2014: proposed </a:t>
            </a:r>
            <a:r>
              <a:rPr lang="en-US" i="1" dirty="0" err="1"/>
              <a:t>Monilinia</a:t>
            </a:r>
            <a:r>
              <a:rPr lang="en-US" dirty="0"/>
              <a:t> as genus </a:t>
            </a:r>
            <a:r>
              <a:rPr lang="en-US" dirty="0" smtClean="0"/>
              <a:t>– no naturally observed teleomorph</a:t>
            </a:r>
            <a:endParaRPr lang="en-US" altLang="en-US" dirty="0"/>
          </a:p>
          <a:p>
            <a:pPr lvl="1"/>
            <a:r>
              <a:rPr lang="en-US" dirty="0" err="1" smtClean="0"/>
              <a:t>Poniatowska</a:t>
            </a:r>
            <a:r>
              <a:rPr lang="en-US" dirty="0" smtClean="0"/>
              <a:t> </a:t>
            </a:r>
            <a:r>
              <a:rPr lang="en-US" altLang="en-US" dirty="0" smtClean="0"/>
              <a:t>et al. (2016): diversity </a:t>
            </a:r>
            <a:r>
              <a:rPr lang="en-US" altLang="en-US" dirty="0"/>
              <a:t>(ISSR, RAPD, PCR MP assay) </a:t>
            </a:r>
            <a:r>
              <a:rPr lang="en-US" altLang="en-US" dirty="0" smtClean="0"/>
              <a:t>&amp; host </a:t>
            </a:r>
            <a:r>
              <a:rPr lang="en-US" altLang="en-US" dirty="0"/>
              <a:t>specificity </a:t>
            </a:r>
            <a:r>
              <a:rPr lang="en-US" altLang="en-US" dirty="0" smtClean="0"/>
              <a:t>study</a:t>
            </a:r>
          </a:p>
          <a:p>
            <a:pPr lvl="1"/>
            <a:endParaRPr lang="en-US" altLang="en-US" sz="1200" dirty="0" smtClean="0"/>
          </a:p>
          <a:p>
            <a:r>
              <a:rPr lang="en-US" altLang="en-US" dirty="0" smtClean="0"/>
              <a:t>Distribution </a:t>
            </a:r>
          </a:p>
          <a:p>
            <a:pPr lvl="1"/>
            <a:r>
              <a:rPr lang="en-US" altLang="en-US" i="1" dirty="0" smtClean="0"/>
              <a:t>M. polystroma </a:t>
            </a:r>
            <a:r>
              <a:rPr lang="en-US" altLang="en-US" dirty="0" smtClean="0"/>
              <a:t>originated in Japan (1999)</a:t>
            </a:r>
          </a:p>
          <a:p>
            <a:pPr lvl="1"/>
            <a:r>
              <a:rPr lang="en-US" altLang="en-US" dirty="0" smtClean="0"/>
              <a:t>Spread into eastern Europe afterwards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polystroma</a:t>
            </a:r>
          </a:p>
        </p:txBody>
      </p:sp>
    </p:spTree>
    <p:extLst>
      <p:ext uri="{BB962C8B-B14F-4D97-AF65-F5344CB8AC3E}">
        <p14:creationId xmlns:p14="http://schemas.microsoft.com/office/powerpoint/2010/main" val="23057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729" y="1492718"/>
            <a:ext cx="8345488" cy="4769013"/>
          </a:xfrm>
        </p:spPr>
        <p:txBody>
          <a:bodyPr/>
          <a:lstStyle/>
          <a:p>
            <a:r>
              <a:rPr lang="en-US" altLang="en-US" dirty="0" smtClean="0"/>
              <a:t>Distribution (reported </a:t>
            </a:r>
            <a:r>
              <a:rPr lang="en-US" altLang="en-US" dirty="0" err="1" smtClean="0"/>
              <a:t>occurences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2009: Hungary: apples </a:t>
            </a:r>
            <a:endParaRPr lang="en-US" altLang="en-US" dirty="0"/>
          </a:p>
          <a:p>
            <a:pPr lvl="1"/>
            <a:r>
              <a:rPr lang="en-US" altLang="en-US" dirty="0" smtClean="0"/>
              <a:t>2010: China</a:t>
            </a:r>
            <a:r>
              <a:rPr lang="en-US" altLang="en-US" dirty="0"/>
              <a:t>: apple, pear, </a:t>
            </a:r>
            <a:r>
              <a:rPr lang="en-US" altLang="en-US" dirty="0" smtClean="0"/>
              <a:t>&amp; plum</a:t>
            </a:r>
          </a:p>
          <a:p>
            <a:pPr lvl="1"/>
            <a:r>
              <a:rPr lang="en-US" altLang="en-US" dirty="0" smtClean="0"/>
              <a:t>2011: Czech Republic: apple &amp; peach </a:t>
            </a:r>
          </a:p>
          <a:p>
            <a:pPr lvl="1"/>
            <a:r>
              <a:rPr lang="en-US" altLang="en-US" dirty="0" smtClean="0"/>
              <a:t>2012: Switzerland: apricot </a:t>
            </a:r>
          </a:p>
          <a:p>
            <a:pPr lvl="1"/>
            <a:r>
              <a:rPr lang="en-US" altLang="en-US" dirty="0" smtClean="0"/>
              <a:t>2013: Serbia: apple &amp; Poland: apple, peach, plum, &amp; cherry</a:t>
            </a:r>
          </a:p>
          <a:p>
            <a:pPr lvl="1"/>
            <a:r>
              <a:rPr lang="en-US" altLang="en-US" dirty="0" smtClean="0"/>
              <a:t>2014: Italy: peach</a:t>
            </a:r>
          </a:p>
          <a:p>
            <a:pPr lvl="1"/>
            <a:r>
              <a:rPr lang="en-US" altLang="en-US" dirty="0" smtClean="0"/>
              <a:t>2015: Croatia: apples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45" y="175286"/>
            <a:ext cx="8737600" cy="1143000"/>
          </a:xfrm>
        </p:spPr>
        <p:txBody>
          <a:bodyPr/>
          <a:lstStyle/>
          <a:p>
            <a:r>
              <a:rPr lang="en-US" altLang="en-US" b="1" i="1" dirty="0">
                <a:solidFill>
                  <a:srgbClr val="C00000"/>
                </a:solidFill>
              </a:rPr>
              <a:t>Monilinia polystroma</a:t>
            </a:r>
          </a:p>
        </p:txBody>
      </p:sp>
    </p:spTree>
    <p:extLst>
      <p:ext uri="{BB962C8B-B14F-4D97-AF65-F5344CB8AC3E}">
        <p14:creationId xmlns:p14="http://schemas.microsoft.com/office/powerpoint/2010/main" val="42127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/>
        </a:solidFill>
        <a:ln w="3175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1BA69A0C02334FA6FCBCADCD16AF4A" ma:contentTypeVersion="1" ma:contentTypeDescription="Create a new document." ma:contentTypeScope="" ma:versionID="ad04dec7a2604c7816bb40873434f5a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201D41-BF17-4E6B-B2F7-DE43638A93A9}"/>
</file>

<file path=customXml/itemProps2.xml><?xml version="1.0" encoding="utf-8"?>
<ds:datastoreItem xmlns:ds="http://schemas.openxmlformats.org/officeDocument/2006/customXml" ds:itemID="{103F1767-1B95-427E-9590-4DAFD0EB18DD}"/>
</file>

<file path=customXml/itemProps3.xml><?xml version="1.0" encoding="utf-8"?>
<ds:datastoreItem xmlns:ds="http://schemas.openxmlformats.org/officeDocument/2006/customXml" ds:itemID="{3E45CE76-E745-468A-9CA8-E8854FBA6996}"/>
</file>

<file path=docProps/app.xml><?xml version="1.0" encoding="utf-8"?>
<Properties xmlns="http://schemas.openxmlformats.org/officeDocument/2006/extended-properties" xmlns:vt="http://schemas.openxmlformats.org/officeDocument/2006/docPropsVTypes">
  <TotalTime>41803</TotalTime>
  <Words>3040</Words>
  <Application>Microsoft Office PowerPoint</Application>
  <PresentationFormat>On-screen Show (4:3)</PresentationFormat>
  <Paragraphs>311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ＭＳ Ｐゴシック</vt:lpstr>
      <vt:lpstr>ＭＳ Ｐゴシック</vt:lpstr>
      <vt:lpstr>Arial</vt:lpstr>
      <vt:lpstr>Times</vt:lpstr>
      <vt:lpstr>Default Design</vt:lpstr>
      <vt:lpstr>PowerPoint Presentation</vt:lpstr>
      <vt:lpstr>Outline</vt:lpstr>
      <vt:lpstr>Monilinia species causing brown rot</vt:lpstr>
      <vt:lpstr>Monilinia species causing brown rot</vt:lpstr>
      <vt:lpstr>Monilinia species causing brown rot</vt:lpstr>
      <vt:lpstr>Outline</vt:lpstr>
      <vt:lpstr>Monilinia polystroma</vt:lpstr>
      <vt:lpstr>Monilinia polystroma</vt:lpstr>
      <vt:lpstr>Monilinia polystroma</vt:lpstr>
      <vt:lpstr>Monilinia polystroma Distribution</vt:lpstr>
      <vt:lpstr>PowerPoint Presentation</vt:lpstr>
      <vt:lpstr>Monilinia polystroma United States Risk Map</vt:lpstr>
      <vt:lpstr>Monilinia polystroma United States Risk Map</vt:lpstr>
      <vt:lpstr>Outline</vt:lpstr>
      <vt:lpstr>Monilinia polystroma Biology and Disease</vt:lpstr>
      <vt:lpstr>Monilinia polystroma Biology and Disease</vt:lpstr>
      <vt:lpstr>Monilinia polystroma Biology and Disease</vt:lpstr>
      <vt:lpstr>Monilinia polystroma Biology and Disease</vt:lpstr>
      <vt:lpstr>Monilinia polystroma Biology and Disease</vt:lpstr>
      <vt:lpstr>Monilinia polystroma Biology and Disease</vt:lpstr>
      <vt:lpstr>Monilinia polystroma Biology and Disease</vt:lpstr>
      <vt:lpstr>Outline</vt:lpstr>
      <vt:lpstr>Monilinia polystroma Management</vt:lpstr>
      <vt:lpstr>Monilinia polystroma Management</vt:lpstr>
      <vt:lpstr>Monilinia polystroma Management</vt:lpstr>
      <vt:lpstr>Outline</vt:lpstr>
      <vt:lpstr>Risk &amp; Recovery</vt:lpstr>
      <vt:lpstr>Risk &amp; Recovery</vt:lpstr>
      <vt:lpstr>Risk &amp; Recovery</vt:lpstr>
      <vt:lpstr>Acknowledgements</vt:lpstr>
      <vt:lpstr>Questions</vt:lpstr>
    </vt:vector>
  </TitlesOfParts>
  <Company>Cornell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Kerik</dc:creator>
  <cp:lastModifiedBy>Julius Fajardo</cp:lastModifiedBy>
  <cp:revision>1852</cp:revision>
  <cp:lastPrinted>2008-10-16T14:46:28Z</cp:lastPrinted>
  <dcterms:created xsi:type="dcterms:W3CDTF">2010-10-17T16:26:04Z</dcterms:created>
  <dcterms:modified xsi:type="dcterms:W3CDTF">2016-09-22T17:09:04Z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0x010100181BA69A0C02334FA6FCBCADCD16AF4A</vt:lpwstr>
  </property>
</Properties>
</file>